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0" r:id="rId2"/>
    <p:sldId id="256" r:id="rId3"/>
    <p:sldId id="261" r:id="rId4"/>
    <p:sldId id="295" r:id="rId5"/>
    <p:sldId id="263" r:id="rId6"/>
    <p:sldId id="356" r:id="rId7"/>
    <p:sldId id="357" r:id="rId8"/>
    <p:sldId id="307" r:id="rId9"/>
    <p:sldId id="322" r:id="rId10"/>
    <p:sldId id="309" r:id="rId11"/>
    <p:sldId id="358" r:id="rId12"/>
    <p:sldId id="359" r:id="rId13"/>
    <p:sldId id="360" r:id="rId14"/>
    <p:sldId id="317" r:id="rId15"/>
    <p:sldId id="332" r:id="rId16"/>
    <p:sldId id="326" r:id="rId17"/>
    <p:sldId id="328" r:id="rId18"/>
    <p:sldId id="367" r:id="rId19"/>
    <p:sldId id="369" r:id="rId20"/>
    <p:sldId id="368" r:id="rId21"/>
    <p:sldId id="361" r:id="rId22"/>
    <p:sldId id="331" r:id="rId23"/>
    <p:sldId id="273" r:id="rId24"/>
    <p:sldId id="274" r:id="rId25"/>
    <p:sldId id="275" r:id="rId26"/>
    <p:sldId id="366" r:id="rId27"/>
    <p:sldId id="362" r:id="rId28"/>
    <p:sldId id="364" r:id="rId29"/>
    <p:sldId id="365" r:id="rId30"/>
    <p:sldId id="320" r:id="rId31"/>
    <p:sldId id="336" r:id="rId32"/>
    <p:sldId id="335" r:id="rId33"/>
    <p:sldId id="334" r:id="rId34"/>
    <p:sldId id="333" r:id="rId35"/>
    <p:sldId id="337" r:id="rId36"/>
    <p:sldId id="338" r:id="rId37"/>
    <p:sldId id="339" r:id="rId38"/>
    <p:sldId id="370" r:id="rId39"/>
    <p:sldId id="340" r:id="rId40"/>
    <p:sldId id="343" r:id="rId41"/>
    <p:sldId id="34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CC"/>
    <a:srgbClr val="99FF99"/>
    <a:srgbClr val="6600CC"/>
    <a:srgbClr val="009900"/>
    <a:srgbClr val="FEEDCE"/>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7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F0A5B-0624-412D-A48B-B9781650E2E8}" type="datetimeFigureOut">
              <a:rPr lang="en-US" smtClean="0"/>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EF685-5A37-4973-81BE-E18264F450C3}" type="slidenum">
              <a:rPr lang="en-US" smtClean="0"/>
              <a:t>‹#›</a:t>
            </a:fld>
            <a:endParaRPr lang="en-US"/>
          </a:p>
        </p:txBody>
      </p:sp>
    </p:spTree>
    <p:extLst>
      <p:ext uri="{BB962C8B-B14F-4D97-AF65-F5344CB8AC3E}">
        <p14:creationId xmlns:p14="http://schemas.microsoft.com/office/powerpoint/2010/main" val="398372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F685-5A37-4973-81BE-E18264F450C3}" type="slidenum">
              <a:rPr lang="en-US" smtClean="0"/>
              <a:t>3</a:t>
            </a:fld>
            <a:endParaRPr lang="en-US"/>
          </a:p>
        </p:txBody>
      </p:sp>
    </p:spTree>
    <p:extLst>
      <p:ext uri="{BB962C8B-B14F-4D97-AF65-F5344CB8AC3E}">
        <p14:creationId xmlns:p14="http://schemas.microsoft.com/office/powerpoint/2010/main" val="89211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0BC45A1-1F31-445F-B92E-24D05709F41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417468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45A1-1F31-445F-B92E-24D05709F41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208302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45A1-1F31-445F-B92E-24D05709F41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320320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9900CC"/>
                </a:solidFill>
              </a:defRPr>
            </a:lvl1pPr>
            <a:lvl2pPr>
              <a:defRPr>
                <a:solidFill>
                  <a:srgbClr val="9900CC"/>
                </a:solidFill>
              </a:defRPr>
            </a:lvl2pPr>
            <a:lvl3pPr>
              <a:defRPr>
                <a:solidFill>
                  <a:srgbClr val="9900CC"/>
                </a:solidFill>
              </a:defRPr>
            </a:lvl3pPr>
            <a:lvl4pPr>
              <a:defRPr>
                <a:solidFill>
                  <a:srgbClr val="9900CC"/>
                </a:solidFill>
              </a:defRPr>
            </a:lvl4pPr>
            <a:lvl5pPr>
              <a:defRPr>
                <a:solidFill>
                  <a:srgbClr val="9900C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0BC45A1-1F31-445F-B92E-24D05709F41B}" type="datetimeFigureOut">
              <a:rPr lang="en-US" smtClean="0"/>
              <a:t>11/9/2021</a:t>
            </a:fld>
            <a:endParaRPr lang="en-US"/>
          </a:p>
        </p:txBody>
      </p:sp>
      <p:sp>
        <p:nvSpPr>
          <p:cNvPr id="2" name="Title 1"/>
          <p:cNvSpPr>
            <a:spLocks noGrp="1"/>
          </p:cNvSpPr>
          <p:nvPr>
            <p:ph type="title"/>
          </p:nvPr>
        </p:nvSpPr>
        <p:spPr/>
        <p:txBody>
          <a:bodyPr>
            <a:normAutofit/>
          </a:bodyPr>
          <a:lstStyle>
            <a:lvl1pPr>
              <a:defRPr sz="3600">
                <a:solidFill>
                  <a:srgbClr val="006600"/>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56001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C45A1-1F31-445F-B92E-24D05709F41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236790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C45A1-1F31-445F-B92E-24D05709F41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344298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C45A1-1F31-445F-B92E-24D05709F41B}"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367467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C45A1-1F31-445F-B92E-24D05709F41B}"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113910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45A1-1F31-445F-B92E-24D05709F41B}"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93684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C45A1-1F31-445F-B92E-24D05709F41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211199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C45A1-1F31-445F-B92E-24D05709F41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0E13B-49E6-4BA7-A9F9-04FD2D77C7D8}" type="slidenum">
              <a:rPr lang="en-US" smtClean="0"/>
              <a:t>‹#›</a:t>
            </a:fld>
            <a:endParaRPr lang="en-US"/>
          </a:p>
        </p:txBody>
      </p:sp>
    </p:spTree>
    <p:extLst>
      <p:ext uri="{BB962C8B-B14F-4D97-AF65-F5344CB8AC3E}">
        <p14:creationId xmlns:p14="http://schemas.microsoft.com/office/powerpoint/2010/main" val="142914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45A1-1F31-445F-B92E-24D05709F41B}" type="datetimeFigureOut">
              <a:rPr lang="en-US" smtClean="0"/>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0E13B-49E6-4BA7-A9F9-04FD2D77C7D8}" type="slidenum">
              <a:rPr lang="en-US" smtClean="0"/>
              <a:t>‹#›</a:t>
            </a:fld>
            <a:endParaRPr lang="en-US"/>
          </a:p>
        </p:txBody>
      </p:sp>
    </p:spTree>
    <p:extLst>
      <p:ext uri="{BB962C8B-B14F-4D97-AF65-F5344CB8AC3E}">
        <p14:creationId xmlns:p14="http://schemas.microsoft.com/office/powerpoint/2010/main" val="30615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rgbClr val="0099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control" Target="../activeX/activeX7.xml"/><Relationship Id="rId7" Type="http://schemas.openxmlformats.org/officeDocument/2006/relationships/image" Target="../media/image11.png"/><Relationship Id="rId2" Type="http://schemas.openxmlformats.org/officeDocument/2006/relationships/control" Target="../activeX/activeX6.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control" Target="../activeX/activeX9.xml"/><Relationship Id="rId4" Type="http://schemas.openxmlformats.org/officeDocument/2006/relationships/control" Target="../activeX/activeX8.xml"/><Relationship Id="rId9" Type="http://schemas.openxmlformats.org/officeDocument/2006/relationships/image" Target="../media/image13.wmf"/></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0.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adlet.com/kimngan120575/cungemhoclichs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71600" y="397184"/>
            <a:ext cx="7467600" cy="929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9900"/>
                </a:solidFill>
                <a:latin typeface="Arial" panose="020B0604020202020204" pitchFamily="34" charset="0"/>
                <a:ea typeface="+mj-ea"/>
                <a:cs typeface="Arial" panose="020B0604020202020204" pitchFamily="34" charset="0"/>
              </a:defRPr>
            </a:lvl1pPr>
          </a:lstStyle>
          <a:p>
            <a:r>
              <a:rPr lang="en-US" sz="2400" dirty="0" smtClean="0">
                <a:solidFill>
                  <a:srgbClr val="FF0000"/>
                </a:solidFill>
                <a:effectLst>
                  <a:outerShdw blurRad="38100" dist="38100" dir="2700000" algn="tl">
                    <a:srgbClr val="000000">
                      <a:alpha val="43137"/>
                    </a:srgbClr>
                  </a:outerShdw>
                </a:effectLst>
              </a:rPr>
              <a:t>CHÀO MỪNG CÁC  EM  ĐẾN VỚI  TIẾT HỌC </a:t>
            </a:r>
            <a:br>
              <a:rPr lang="en-US" sz="2400" dirty="0" smtClean="0">
                <a:solidFill>
                  <a:srgbClr val="FF0000"/>
                </a:solidFill>
                <a:effectLst>
                  <a:outerShdw blurRad="38100" dist="38100" dir="2700000" algn="tl">
                    <a:srgbClr val="000000">
                      <a:alpha val="43137"/>
                    </a:srgbClr>
                  </a:outerShdw>
                </a:effectLst>
              </a:rPr>
            </a:br>
            <a:endParaRPr lang="en-US" sz="2400" dirty="0">
              <a:solidFill>
                <a:srgbClr val="FF0000"/>
              </a:solidFill>
              <a:effectLst>
                <a:outerShdw blurRad="38100" dist="38100" dir="2700000" algn="tl">
                  <a:srgbClr val="000000">
                    <a:alpha val="43137"/>
                  </a:srgbClr>
                </a:outerShdw>
              </a:effectLst>
            </a:endParaRPr>
          </a:p>
        </p:txBody>
      </p:sp>
      <p:cxnSp>
        <p:nvCxnSpPr>
          <p:cNvPr id="6" name="Straight Connector 5"/>
          <p:cNvCxnSpPr/>
          <p:nvPr/>
        </p:nvCxnSpPr>
        <p:spPr>
          <a:xfrm>
            <a:off x="1828800" y="872041"/>
            <a:ext cx="70104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pic>
        <p:nvPicPr>
          <p:cNvPr id="7" name="Picture 2"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57175"/>
            <a:ext cx="14192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he Hoàng Thành Thăng Long &amp;#39;kể&amp;#39; câu chuyện đêm | VOV.VN"/>
          <p:cNvPicPr>
            <a:picLocks noChangeAspect="1" noChangeArrowheads="1"/>
          </p:cNvPicPr>
          <p:nvPr/>
        </p:nvPicPr>
        <p:blipFill rotWithShape="1">
          <a:blip r:embed="rId3">
            <a:extLst>
              <a:ext uri="{28A0092B-C50C-407E-A947-70E740481C1C}">
                <a14:useLocalDpi xmlns:a14="http://schemas.microsoft.com/office/drawing/2010/main" val="0"/>
              </a:ext>
            </a:extLst>
          </a:blip>
          <a:srcRect t="14511" b="8888"/>
          <a:stretch/>
        </p:blipFill>
        <p:spPr bwMode="auto">
          <a:xfrm>
            <a:off x="685800" y="2674749"/>
            <a:ext cx="8032369" cy="4107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1601" y="914400"/>
            <a:ext cx="7346568" cy="1754326"/>
          </a:xfrm>
          <a:prstGeom prst="rect">
            <a:avLst/>
          </a:prstGeom>
        </p:spPr>
        <p:txBody>
          <a:bodyPr wrap="square">
            <a:spAutoFit/>
          </a:bodyPr>
          <a:lstStyle/>
          <a:p>
            <a:pPr algn="ctr"/>
            <a:r>
              <a:rPr lang="en-US" sz="5400" b="1" dirty="0">
                <a:solidFill>
                  <a:srgbClr val="00B0F0"/>
                </a:solidFill>
                <a:effectLst>
                  <a:outerShdw blurRad="38100" dist="38100" dir="2700000" algn="tl">
                    <a:srgbClr val="000000">
                      <a:alpha val="43137"/>
                    </a:srgbClr>
                  </a:outerShdw>
                </a:effectLst>
              </a:rPr>
              <a:t>MÔN </a:t>
            </a:r>
          </a:p>
          <a:p>
            <a:pPr algn="ctr"/>
            <a:r>
              <a:rPr lang="en-US" sz="5400" b="1" dirty="0" smtClean="0">
                <a:solidFill>
                  <a:srgbClr val="FFFF00"/>
                </a:solidFill>
                <a:effectLst>
                  <a:outerShdw blurRad="38100" dist="38100" dir="2700000" algn="tl">
                    <a:srgbClr val="000000">
                      <a:alpha val="43137"/>
                    </a:srgbClr>
                  </a:outerShdw>
                </a:effectLst>
              </a:rPr>
              <a:t>LỊCH </a:t>
            </a:r>
            <a:r>
              <a:rPr lang="en-US" sz="5400" b="1" dirty="0" smtClean="0">
                <a:solidFill>
                  <a:srgbClr val="0070C0"/>
                </a:solidFill>
                <a:effectLst>
                  <a:outerShdw blurRad="38100" dist="38100" dir="2700000" algn="tl">
                    <a:srgbClr val="000000">
                      <a:alpha val="43137"/>
                    </a:srgbClr>
                  </a:outerShdw>
                </a:effectLst>
              </a:rPr>
              <a:t>SỬ</a:t>
            </a:r>
            <a:r>
              <a:rPr lang="en-US" sz="5400" b="1" dirty="0" smtClean="0">
                <a:solidFill>
                  <a:srgbClr val="00B0F0"/>
                </a:solidFill>
                <a:effectLst>
                  <a:outerShdw blurRad="38100" dist="38100" dir="2700000" algn="tl">
                    <a:srgbClr val="000000">
                      <a:alpha val="43137"/>
                    </a:srgbClr>
                  </a:outerShdw>
                </a:effectLst>
              </a:rPr>
              <a:t> </a:t>
            </a:r>
            <a:r>
              <a:rPr lang="en-US" sz="5400" b="1" dirty="0" smtClean="0">
                <a:solidFill>
                  <a:schemeClr val="accent6">
                    <a:lumMod val="75000"/>
                  </a:schemeClr>
                </a:solidFill>
                <a:effectLst>
                  <a:outerShdw blurRad="38100" dist="38100" dir="2700000" algn="tl">
                    <a:srgbClr val="000000">
                      <a:alpha val="43137"/>
                    </a:srgbClr>
                  </a:outerShdw>
                </a:effectLst>
              </a:rPr>
              <a:t>LỚP</a:t>
            </a:r>
            <a:r>
              <a:rPr lang="en-US" sz="5400" b="1" dirty="0" smtClean="0">
                <a:solidFill>
                  <a:srgbClr val="00B0F0"/>
                </a:solidFill>
                <a:effectLst>
                  <a:outerShdw blurRad="38100" dist="38100" dir="2700000" algn="tl">
                    <a:srgbClr val="000000">
                      <a:alpha val="43137"/>
                    </a:srgbClr>
                  </a:outerShdw>
                </a:effectLst>
              </a:rPr>
              <a:t> 8</a:t>
            </a:r>
            <a:endParaRPr lang="en-US" sz="5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348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1600200" cy="5973762"/>
          </a:xfrm>
        </p:spPr>
        <p:txBody>
          <a:bodyPr/>
          <a:lstStyle/>
          <a:p>
            <a:r>
              <a:rPr lang="en-US" dirty="0" smtClean="0"/>
              <a:t>Con </a:t>
            </a:r>
            <a:r>
              <a:rPr lang="en-US" dirty="0" err="1" smtClean="0"/>
              <a:t>biết</a:t>
            </a:r>
            <a:r>
              <a:rPr lang="en-US" dirty="0" smtClean="0"/>
              <a:t> </a:t>
            </a:r>
            <a:r>
              <a:rPr lang="en-US" dirty="0" err="1" smtClean="0"/>
              <a:t>gì</a:t>
            </a:r>
            <a:r>
              <a:rPr lang="en-US" dirty="0" smtClean="0"/>
              <a:t> </a:t>
            </a:r>
            <a:r>
              <a:rPr lang="en-US" dirty="0" err="1" smtClean="0"/>
              <a:t>về</a:t>
            </a:r>
            <a:r>
              <a:rPr lang="en-US" dirty="0" smtClean="0"/>
              <a:t> </a:t>
            </a:r>
            <a:r>
              <a:rPr lang="en-US" dirty="0" err="1" smtClean="0"/>
              <a:t>vùng</a:t>
            </a:r>
            <a:r>
              <a:rPr lang="en-US" dirty="0" smtClean="0"/>
              <a:t> </a:t>
            </a:r>
            <a:r>
              <a:rPr lang="en-US" dirty="0" err="1" smtClean="0"/>
              <a:t>đất</a:t>
            </a:r>
            <a:r>
              <a:rPr lang="en-US" dirty="0" smtClean="0"/>
              <a:t> Ne- </a:t>
            </a:r>
            <a:r>
              <a:rPr lang="en-US" dirty="0" err="1" smtClean="0"/>
              <a:t>đéc</a:t>
            </a:r>
            <a:r>
              <a:rPr lang="en-US" dirty="0" smtClean="0"/>
              <a:t>- </a:t>
            </a:r>
            <a:r>
              <a:rPr lang="en-US" dirty="0" err="1" smtClean="0"/>
              <a:t>lan</a:t>
            </a:r>
            <a:r>
              <a:rPr lang="en-US" dirty="0" smtClean="0"/>
              <a:t> ?  </a:t>
            </a:r>
            <a:endParaRPr lang="en-US" dirty="0"/>
          </a:p>
        </p:txBody>
      </p:sp>
      <p:pic>
        <p:nvPicPr>
          <p:cNvPr id="2050" name="Picture 2" descr="Soạn sử 8 Bài 1 ngắn nhất: Những cuộc cách mạng tư sản đầu tiên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0810"/>
            <a:ext cx="5943600" cy="6477371"/>
          </a:xfrm>
          <a:prstGeom prst="rect">
            <a:avLst/>
          </a:prstGeom>
          <a:noFill/>
          <a:extLst>
            <a:ext uri="{909E8E84-426E-40DD-AFC4-6F175D3DCCD1}">
              <a14:hiddenFill xmlns:a14="http://schemas.microsoft.com/office/drawing/2010/main">
                <a:solidFill>
                  <a:srgbClr val="FFFFFF"/>
                </a:solidFill>
              </a14:hiddenFill>
            </a:ext>
          </a:extLst>
        </p:spPr>
      </p:pic>
      <p:sp>
        <p:nvSpPr>
          <p:cNvPr id="4" name="Donut 3"/>
          <p:cNvSpPr/>
          <p:nvPr/>
        </p:nvSpPr>
        <p:spPr>
          <a:xfrm>
            <a:off x="4495800" y="2971800"/>
            <a:ext cx="2590800" cy="357695"/>
          </a:xfrm>
          <a:prstGeom prst="donut">
            <a:avLst>
              <a:gd name="adj" fmla="val 6249"/>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648200" y="3407790"/>
            <a:ext cx="1828800" cy="357695"/>
          </a:xfrm>
          <a:prstGeom prst="donut">
            <a:avLst>
              <a:gd name="adj" fmla="val 6249"/>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0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2. </a:t>
            </a:r>
            <a:r>
              <a:rPr lang="vi-VN" b="1" dirty="0" smtClean="0"/>
              <a:t>Cách mạng Hà Lan thế kỉ XVI</a:t>
            </a:r>
            <a:r>
              <a:rPr lang="en-US" b="1" dirty="0" smtClean="0"/>
              <a:t/>
            </a:r>
            <a:br>
              <a:rPr lang="en-US" b="1" dirty="0" smtClean="0"/>
            </a:br>
            <a:endParaRPr lang="en-US" dirty="0"/>
          </a:p>
        </p:txBody>
      </p:sp>
      <p:sp>
        <p:nvSpPr>
          <p:cNvPr id="5" name="Content Placeholder 4"/>
          <p:cNvSpPr>
            <a:spLocks noGrp="1"/>
          </p:cNvSpPr>
          <p:nvPr>
            <p:ph idx="1"/>
          </p:nvPr>
        </p:nvSpPr>
        <p:spPr>
          <a:xfrm>
            <a:off x="2724150" y="1978848"/>
            <a:ext cx="6324599" cy="1676400"/>
          </a:xfrm>
        </p:spPr>
        <p:txBody>
          <a:bodyPr>
            <a:normAutofit lnSpcReduction="10000"/>
          </a:bodyPr>
          <a:lstStyle/>
          <a:p>
            <a:pPr marL="0" indent="0">
              <a:buNone/>
            </a:pPr>
            <a:r>
              <a:rPr lang="en-US" dirty="0" smtClean="0"/>
              <a:t>- </a:t>
            </a:r>
            <a:r>
              <a:rPr lang="en-US" dirty="0" err="1" smtClean="0"/>
              <a:t>Kinh</a:t>
            </a:r>
            <a:r>
              <a:rPr lang="en-US" dirty="0" smtClean="0"/>
              <a:t> </a:t>
            </a:r>
            <a:r>
              <a:rPr lang="en-US" dirty="0" err="1" smtClean="0"/>
              <a:t>tế</a:t>
            </a:r>
            <a:r>
              <a:rPr lang="en-US" dirty="0" smtClean="0"/>
              <a:t>  </a:t>
            </a:r>
            <a:r>
              <a:rPr lang="en-US" dirty="0" err="1" smtClean="0"/>
              <a:t>tư</a:t>
            </a:r>
            <a:r>
              <a:rPr lang="en-US" dirty="0" smtClean="0"/>
              <a:t> </a:t>
            </a:r>
            <a:r>
              <a:rPr lang="en-US" dirty="0" err="1" smtClean="0"/>
              <a:t>bản</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mạnh</a:t>
            </a:r>
            <a:r>
              <a:rPr lang="en-US" dirty="0" smtClean="0"/>
              <a:t> </a:t>
            </a:r>
            <a:r>
              <a:rPr lang="en-US" dirty="0" err="1" smtClean="0"/>
              <a:t>nhất</a:t>
            </a:r>
            <a:r>
              <a:rPr lang="en-US" dirty="0" smtClean="0"/>
              <a:t> ở </a:t>
            </a:r>
            <a:r>
              <a:rPr lang="en-US" dirty="0" err="1" smtClean="0"/>
              <a:t>châu</a:t>
            </a:r>
            <a:r>
              <a:rPr lang="en-US" dirty="0" smtClean="0"/>
              <a:t> </a:t>
            </a:r>
            <a:r>
              <a:rPr lang="en-US" dirty="0" err="1" smtClean="0"/>
              <a:t>Âu</a:t>
            </a:r>
            <a:r>
              <a:rPr lang="en-US" dirty="0" smtClean="0"/>
              <a:t>  </a:t>
            </a:r>
            <a:r>
              <a:rPr lang="en-US" dirty="0" err="1" smtClean="0"/>
              <a:t>bị</a:t>
            </a:r>
            <a:r>
              <a:rPr lang="en-US" dirty="0" smtClean="0"/>
              <a:t>  </a:t>
            </a:r>
            <a:r>
              <a:rPr lang="en-US" dirty="0" err="1" smtClean="0"/>
              <a:t>phong</a:t>
            </a:r>
            <a:r>
              <a:rPr lang="en-US" dirty="0" smtClean="0"/>
              <a:t> </a:t>
            </a:r>
            <a:r>
              <a:rPr lang="en-US" dirty="0" err="1" smtClean="0"/>
              <a:t>kiến</a:t>
            </a:r>
            <a:r>
              <a:rPr lang="en-US" dirty="0" smtClean="0"/>
              <a:t> </a:t>
            </a:r>
            <a:r>
              <a:rPr lang="en-US" dirty="0" err="1" smtClean="0"/>
              <a:t>Tây</a:t>
            </a:r>
            <a:r>
              <a:rPr lang="en-US" dirty="0" smtClean="0"/>
              <a:t> Ban </a:t>
            </a:r>
            <a:r>
              <a:rPr lang="en-US" dirty="0" err="1" smtClean="0"/>
              <a:t>Nha</a:t>
            </a:r>
            <a:r>
              <a:rPr lang="en-US" dirty="0" smtClean="0"/>
              <a:t> </a:t>
            </a:r>
            <a:r>
              <a:rPr lang="en-US" dirty="0" err="1" smtClean="0"/>
              <a:t>thống</a:t>
            </a:r>
            <a:r>
              <a:rPr lang="en-US" dirty="0" smtClean="0"/>
              <a:t> </a:t>
            </a:r>
            <a:r>
              <a:rPr lang="en-US" dirty="0" err="1" smtClean="0"/>
              <a:t>trị</a:t>
            </a:r>
            <a:r>
              <a:rPr lang="en-US" dirty="0" smtClean="0"/>
              <a:t>, </a:t>
            </a:r>
            <a:r>
              <a:rPr lang="en-US" dirty="0" err="1" smtClean="0"/>
              <a:t>đàn</a:t>
            </a:r>
            <a:r>
              <a:rPr lang="en-US" dirty="0" smtClean="0"/>
              <a:t> </a:t>
            </a:r>
            <a:r>
              <a:rPr lang="en-US" dirty="0" err="1" smtClean="0"/>
              <a:t>áp</a:t>
            </a:r>
            <a:r>
              <a:rPr lang="en-US" dirty="0" smtClean="0"/>
              <a:t>. </a:t>
            </a:r>
          </a:p>
          <a:p>
            <a:endParaRPr lang="en-US" dirty="0"/>
          </a:p>
        </p:txBody>
      </p:sp>
      <p:sp>
        <p:nvSpPr>
          <p:cNvPr id="4" name="Title 2"/>
          <p:cNvSpPr txBox="1">
            <a:spLocks/>
          </p:cNvSpPr>
          <p:nvPr/>
        </p:nvSpPr>
        <p:spPr>
          <a:xfrm>
            <a:off x="304800" y="228600"/>
            <a:ext cx="6477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9600" b="0" dirty="0" smtClean="0">
                <a:sym typeface="Wingdings"/>
              </a:rPr>
              <a:t></a:t>
            </a:r>
            <a:endParaRPr lang="en-US" sz="6600" b="0" dirty="0"/>
          </a:p>
        </p:txBody>
      </p:sp>
      <p:sp>
        <p:nvSpPr>
          <p:cNvPr id="6" name="Title 2"/>
          <p:cNvSpPr txBox="1">
            <a:spLocks/>
          </p:cNvSpPr>
          <p:nvPr/>
        </p:nvSpPr>
        <p:spPr>
          <a:xfrm>
            <a:off x="2895600" y="4057648"/>
            <a:ext cx="2990850" cy="495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smtClean="0"/>
              <a:t>b. </a:t>
            </a:r>
            <a:r>
              <a:rPr lang="en-US" dirty="0" err="1" smtClean="0"/>
              <a:t>Xã</a:t>
            </a:r>
            <a:r>
              <a:rPr lang="en-US" dirty="0" smtClean="0"/>
              <a:t> </a:t>
            </a:r>
            <a:r>
              <a:rPr lang="en-US" dirty="0" err="1" smtClean="0"/>
              <a:t>hội</a:t>
            </a:r>
            <a:r>
              <a:rPr lang="en-US" dirty="0" smtClean="0"/>
              <a:t>:</a:t>
            </a:r>
            <a:endParaRPr lang="en-US" dirty="0"/>
          </a:p>
        </p:txBody>
      </p:sp>
      <p:sp>
        <p:nvSpPr>
          <p:cNvPr id="7" name="Title 2"/>
          <p:cNvSpPr txBox="1">
            <a:spLocks/>
          </p:cNvSpPr>
          <p:nvPr/>
        </p:nvSpPr>
        <p:spPr>
          <a:xfrm>
            <a:off x="2133600" y="971550"/>
            <a:ext cx="3886200" cy="8191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smtClean="0"/>
              <a:t>a. </a:t>
            </a:r>
            <a:r>
              <a:rPr lang="en-US" dirty="0" err="1" smtClean="0"/>
              <a:t>Kinh</a:t>
            </a:r>
            <a:r>
              <a:rPr lang="en-US" dirty="0" smtClean="0"/>
              <a:t> </a:t>
            </a:r>
            <a:r>
              <a:rPr lang="en-US" dirty="0" err="1" smtClean="0"/>
              <a:t>tế</a:t>
            </a:r>
            <a:r>
              <a:rPr lang="en-US" dirty="0" smtClean="0"/>
              <a:t>  </a:t>
            </a:r>
            <a:endParaRPr lang="en-US" dirty="0"/>
          </a:p>
        </p:txBody>
      </p:sp>
      <p:sp>
        <p:nvSpPr>
          <p:cNvPr id="8" name="Rectangle 7"/>
          <p:cNvSpPr/>
          <p:nvPr/>
        </p:nvSpPr>
        <p:spPr>
          <a:xfrm>
            <a:off x="3200400" y="4857868"/>
            <a:ext cx="4572000" cy="1569660"/>
          </a:xfrm>
          <a:prstGeom prst="rect">
            <a:avLst/>
          </a:prstGeom>
          <a:solidFill>
            <a:srgbClr val="FFFF00"/>
          </a:solidFill>
          <a:ln>
            <a:solidFill>
              <a:srgbClr val="FF0000"/>
            </a:solidFill>
          </a:ln>
        </p:spPr>
        <p:txBody>
          <a:bodyPr wrap="square">
            <a:spAutoFit/>
          </a:bodyPr>
          <a:lstStyle/>
          <a:p>
            <a:pPr algn="ctr"/>
            <a:r>
              <a:rPr lang="en-US" sz="2400" b="1" dirty="0" smtClean="0">
                <a:solidFill>
                  <a:srgbClr val="FF0000"/>
                </a:solidFill>
              </a:rPr>
              <a:t>  TƯ SẢN HÀ LAN  </a:t>
            </a:r>
          </a:p>
          <a:p>
            <a:pPr algn="ctr"/>
            <a:r>
              <a:rPr lang="en-US" sz="2400" b="1" dirty="0" smtClean="0">
                <a:solidFill>
                  <a:srgbClr val="FF0000"/>
                </a:solidFill>
              </a:rPr>
              <a:t>&gt;&lt; </a:t>
            </a:r>
          </a:p>
          <a:p>
            <a:pPr algn="ctr"/>
            <a:r>
              <a:rPr lang="en-US" sz="2400" b="1" dirty="0" smtClean="0">
                <a:solidFill>
                  <a:srgbClr val="FF0000"/>
                </a:solidFill>
              </a:rPr>
              <a:t> CHÍNH QUYỀN PHONG KIẾN </a:t>
            </a:r>
          </a:p>
          <a:p>
            <a:pPr algn="ctr"/>
            <a:r>
              <a:rPr lang="en-US" sz="2400" b="1" dirty="0" smtClean="0">
                <a:solidFill>
                  <a:srgbClr val="FF0000"/>
                </a:solidFill>
              </a:rPr>
              <a:t>TÂY BAN NHA  </a:t>
            </a:r>
            <a:endParaRPr lang="en-US" sz="2400" b="1" dirty="0">
              <a:solidFill>
                <a:srgbClr val="FF0000"/>
              </a:solidFill>
            </a:endParaRPr>
          </a:p>
        </p:txBody>
      </p:sp>
      <p:sp>
        <p:nvSpPr>
          <p:cNvPr id="10" name="Right Brace 9"/>
          <p:cNvSpPr/>
          <p:nvPr/>
        </p:nvSpPr>
        <p:spPr>
          <a:xfrm flipH="1">
            <a:off x="1885950" y="1630362"/>
            <a:ext cx="1009650" cy="5056188"/>
          </a:xfrm>
          <a:prstGeom prst="rightBrace">
            <a:avLst>
              <a:gd name="adj1" fmla="val 8333"/>
              <a:gd name="adj2" fmla="val 4853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04800" y="2817048"/>
            <a:ext cx="1828800" cy="2062103"/>
          </a:xfrm>
          <a:prstGeom prst="rect">
            <a:avLst/>
          </a:prstGeom>
          <a:noFill/>
        </p:spPr>
        <p:txBody>
          <a:bodyPr wrap="square" rtlCol="0">
            <a:spAutoFit/>
          </a:bodyPr>
          <a:lstStyle/>
          <a:p>
            <a:pPr algn="ctr"/>
            <a:r>
              <a:rPr lang="en-US" sz="3200" b="1" dirty="0" smtClean="0"/>
              <a:t>NGUYÊN NHÂN CÁCH MẠNG </a:t>
            </a:r>
            <a:endParaRPr lang="en-US" sz="3200" b="1" dirty="0"/>
          </a:p>
        </p:txBody>
      </p:sp>
    </p:spTree>
    <p:extLst>
      <p:ext uri="{BB962C8B-B14F-4D97-AF65-F5344CB8AC3E}">
        <p14:creationId xmlns:p14="http://schemas.microsoft.com/office/powerpoint/2010/main" val="6336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329" t="28385" r="25036" b="13281"/>
          <a:stretch/>
        </p:blipFill>
        <p:spPr bwMode="auto">
          <a:xfrm>
            <a:off x="-24493" y="381000"/>
            <a:ext cx="909229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304800" y="381000"/>
            <a:ext cx="6477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9600" b="0" dirty="0" smtClean="0">
                <a:sym typeface="Wingdings"/>
              </a:rPr>
              <a:t></a:t>
            </a:r>
            <a:endParaRPr lang="en-US" sz="6600" b="0" dirty="0"/>
          </a:p>
        </p:txBody>
      </p:sp>
    </p:spTree>
    <p:controls>
      <mc:AlternateContent xmlns:mc="http://schemas.openxmlformats.org/markup-compatibility/2006">
        <mc:Choice xmlns:v="urn:schemas-microsoft-com:vml" Requires="v">
          <p:control spid="1060" name="TextBox1" r:id="rId2" imgW="6400800" imgH="1523880"/>
        </mc:Choice>
        <mc:Fallback>
          <p:control name="TextBox1" r:id="rId2" imgW="6400800" imgH="1523880">
            <p:pic>
              <p:nvPicPr>
                <p:cNvPr id="0" name="TextBox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609600"/>
                  <a:ext cx="6400800" cy="152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1" name="TextBox2" r:id="rId3" imgW="6400800" imgH="990720"/>
        </mc:Choice>
        <mc:Fallback>
          <p:control name="TextBox2" r:id="rId3" imgW="6400800" imgH="990720">
            <p:pic>
              <p:nvPicPr>
                <p:cNvPr id="0" name="TextBox2"/>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3622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2" name="TextBox3" r:id="rId4" imgW="6400800" imgH="990720"/>
        </mc:Choice>
        <mc:Fallback>
          <p:control name="TextBox3" r:id="rId4" imgW="6400800" imgH="990720">
            <p:pic>
              <p:nvPicPr>
                <p:cNvPr id="0" name="TextBox3"/>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7338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 name="TextBox4" r:id="rId5" imgW="6400800" imgH="990720"/>
        </mc:Choice>
        <mc:Fallback>
          <p:control name="TextBox4" r:id="rId5" imgW="6400800" imgH="990720">
            <p:pic>
              <p:nvPicPr>
                <p:cNvPr id="0" name="TextBox4"/>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1816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0553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71600"/>
            <a:ext cx="8229600" cy="4525963"/>
          </a:xfrm>
        </p:spPr>
        <p:txBody>
          <a:bodyPr>
            <a:normAutofit/>
          </a:bodyPr>
          <a:lstStyle/>
          <a:p>
            <a:pPr marL="0" indent="0">
              <a:buNone/>
            </a:pPr>
            <a:r>
              <a:rPr lang="en-US" sz="4000" b="1" dirty="0" smtClean="0">
                <a:solidFill>
                  <a:srgbClr val="006600"/>
                </a:solidFill>
              </a:rPr>
              <a:t>- </a:t>
            </a:r>
            <a:r>
              <a:rPr lang="en-US" sz="4000" b="1" dirty="0" err="1" smtClean="0">
                <a:solidFill>
                  <a:srgbClr val="006600"/>
                </a:solidFill>
              </a:rPr>
              <a:t>Kết</a:t>
            </a:r>
            <a:r>
              <a:rPr lang="en-US" sz="4000" b="1" dirty="0" smtClean="0">
                <a:solidFill>
                  <a:srgbClr val="006600"/>
                </a:solidFill>
              </a:rPr>
              <a:t>  </a:t>
            </a:r>
            <a:r>
              <a:rPr lang="en-US" sz="4000" b="1" dirty="0" err="1" smtClean="0">
                <a:solidFill>
                  <a:srgbClr val="006600"/>
                </a:solidFill>
              </a:rPr>
              <a:t>quả</a:t>
            </a:r>
            <a:r>
              <a:rPr lang="en-US" sz="4000" b="1" dirty="0" smtClean="0">
                <a:solidFill>
                  <a:srgbClr val="006600"/>
                </a:solidFill>
              </a:rPr>
              <a:t>, ý </a:t>
            </a:r>
            <a:r>
              <a:rPr lang="en-US" sz="4000" b="1" dirty="0" err="1" smtClean="0">
                <a:solidFill>
                  <a:srgbClr val="006600"/>
                </a:solidFill>
              </a:rPr>
              <a:t>nghĩa</a:t>
            </a:r>
            <a:r>
              <a:rPr lang="en-US" sz="4000" b="1" dirty="0" smtClean="0">
                <a:solidFill>
                  <a:srgbClr val="006600"/>
                </a:solidFill>
              </a:rPr>
              <a:t> </a:t>
            </a:r>
            <a:endParaRPr lang="en-US" sz="4000" b="1" dirty="0">
              <a:solidFill>
                <a:srgbClr val="006600"/>
              </a:solidFill>
            </a:endParaRPr>
          </a:p>
        </p:txBody>
      </p:sp>
      <p:sp>
        <p:nvSpPr>
          <p:cNvPr id="3" name="Title 2"/>
          <p:cNvSpPr>
            <a:spLocks noGrp="1"/>
          </p:cNvSpPr>
          <p:nvPr>
            <p:ph type="title"/>
          </p:nvPr>
        </p:nvSpPr>
        <p:spPr>
          <a:xfrm>
            <a:off x="990600" y="266700"/>
            <a:ext cx="7639050" cy="1143000"/>
          </a:xfrm>
        </p:spPr>
        <p:txBody>
          <a:bodyPr/>
          <a:lstStyle/>
          <a:p>
            <a:pPr algn="l"/>
            <a:r>
              <a:rPr lang="en-US" dirty="0" smtClean="0"/>
              <a:t>- </a:t>
            </a:r>
            <a:r>
              <a:rPr lang="en-US" dirty="0" err="1" smtClean="0"/>
              <a:t>Diễn</a:t>
            </a:r>
            <a:r>
              <a:rPr lang="en-US" dirty="0" smtClean="0"/>
              <a:t> </a:t>
            </a:r>
            <a:r>
              <a:rPr lang="en-US" dirty="0" err="1" smtClean="0"/>
              <a:t>biến</a:t>
            </a:r>
            <a:r>
              <a:rPr lang="en-US" dirty="0" smtClean="0"/>
              <a:t> </a:t>
            </a:r>
            <a:endParaRPr lang="en-US" dirty="0"/>
          </a:p>
        </p:txBody>
      </p:sp>
      <p:sp>
        <p:nvSpPr>
          <p:cNvPr id="4" name="Title 2"/>
          <p:cNvSpPr txBox="1">
            <a:spLocks/>
          </p:cNvSpPr>
          <p:nvPr/>
        </p:nvSpPr>
        <p:spPr>
          <a:xfrm>
            <a:off x="304800" y="228600"/>
            <a:ext cx="6477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9600" b="0" dirty="0" smtClean="0">
                <a:sym typeface="Wingdings"/>
              </a:rPr>
              <a:t></a:t>
            </a:r>
            <a:endParaRPr lang="en-US" sz="6600" b="0" dirty="0"/>
          </a:p>
        </p:txBody>
      </p:sp>
    </p:spTree>
    <p:controls>
      <mc:AlternateContent xmlns:mc="http://schemas.openxmlformats.org/markup-compatibility/2006">
        <mc:Choice xmlns:v="urn:schemas-microsoft-com:vml" Requires="v">
          <p:control spid="2058" name="TextBox1" r:id="rId2" imgW="8229600" imgH="4038480"/>
        </mc:Choice>
        <mc:Fallback>
          <p:control name="TextBox1" r:id="rId2" imgW="8229600" imgH="403848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8229600"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195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74638"/>
            <a:ext cx="8534400" cy="1143000"/>
          </a:xfrm>
        </p:spPr>
        <p:txBody>
          <a:bodyPr>
            <a:normAutofit fontScale="90000"/>
          </a:bodyPr>
          <a:lstStyle/>
          <a:p>
            <a:r>
              <a:rPr lang="vi-VN" b="1" i="1" dirty="0">
                <a:solidFill>
                  <a:schemeClr val="accent1">
                    <a:lumMod val="75000"/>
                  </a:schemeClr>
                </a:solidFill>
              </a:rPr>
              <a:t>Tại sao cuộc cách mạng giành độc lập của Hà Lan lại là cuộc cách mạng tư sản?</a:t>
            </a:r>
            <a:endParaRPr lang="en-US" i="1" dirty="0">
              <a:solidFill>
                <a:schemeClr val="accent1">
                  <a:lumMod val="75000"/>
                </a:schemeClr>
              </a:solidFill>
            </a:endParaRPr>
          </a:p>
        </p:txBody>
      </p:sp>
      <p:sp>
        <p:nvSpPr>
          <p:cNvPr id="3" name="Content Placeholder 2"/>
          <p:cNvSpPr>
            <a:spLocks noGrp="1"/>
          </p:cNvSpPr>
          <p:nvPr>
            <p:ph idx="1"/>
          </p:nvPr>
        </p:nvSpPr>
        <p:spPr/>
        <p:txBody>
          <a:bodyPr/>
          <a:lstStyle/>
          <a:p>
            <a:r>
              <a:rPr lang="vi-VN" dirty="0"/>
              <a:t>Cuộc đấu tranh giành độc lập của nhân dân Nê-đéc-lan ở thế kỉ XVI đã đưa đất nước thoát khỏi sự kìm hãm của Tây Ban Nha, mở đường cho chủ nghĩa tư bản phát triển. Vì thế, đây là cuộc cách mạng tư sản.</a:t>
            </a:r>
            <a:endParaRPr lang="en-US" dirty="0"/>
          </a:p>
        </p:txBody>
      </p:sp>
    </p:spTree>
    <p:extLst>
      <p:ext uri="{BB962C8B-B14F-4D97-AF65-F5344CB8AC3E}">
        <p14:creationId xmlns:p14="http://schemas.microsoft.com/office/powerpoint/2010/main" val="23974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2057400"/>
            <a:ext cx="8229600" cy="4419600"/>
          </a:xfrm>
        </p:spPr>
        <p:txBody>
          <a:bodyPr>
            <a:normAutofit/>
          </a:bodyPr>
          <a:lstStyle/>
          <a:p>
            <a:r>
              <a:rPr lang="vi-VN" dirty="0"/>
              <a:t>Vì nó tiêu diệt chế độ </a:t>
            </a:r>
            <a:r>
              <a:rPr lang="en-US" dirty="0" err="1" smtClean="0"/>
              <a:t>phong</a:t>
            </a:r>
            <a:r>
              <a:rPr lang="en-US" dirty="0" smtClean="0"/>
              <a:t> </a:t>
            </a:r>
            <a:r>
              <a:rPr lang="en-US" dirty="0" err="1" smtClean="0"/>
              <a:t>kiến</a:t>
            </a:r>
            <a:r>
              <a:rPr lang="en-US" dirty="0" smtClean="0"/>
              <a:t> </a:t>
            </a:r>
            <a:r>
              <a:rPr lang="vi-VN" dirty="0" smtClean="0"/>
              <a:t> </a:t>
            </a:r>
            <a:r>
              <a:rPr lang="vi-VN" dirty="0"/>
              <a:t>đưa đấtt nước bước vào con  đường </a:t>
            </a:r>
            <a:r>
              <a:rPr lang="en-US" dirty="0" err="1" smtClean="0"/>
              <a:t>Tư</a:t>
            </a:r>
            <a:r>
              <a:rPr lang="en-US" dirty="0" smtClean="0"/>
              <a:t> </a:t>
            </a:r>
            <a:r>
              <a:rPr lang="en-US" dirty="0" err="1" smtClean="0"/>
              <a:t>bản</a:t>
            </a:r>
            <a:r>
              <a:rPr lang="en-US" dirty="0" smtClean="0"/>
              <a:t> </a:t>
            </a:r>
            <a:r>
              <a:rPr lang="en-US" dirty="0" err="1" smtClean="0"/>
              <a:t>chủ</a:t>
            </a:r>
            <a:r>
              <a:rPr lang="en-US" dirty="0" smtClean="0"/>
              <a:t> </a:t>
            </a:r>
            <a:r>
              <a:rPr lang="en-US" dirty="0" err="1" smtClean="0"/>
              <a:t>nghĩa</a:t>
            </a:r>
            <a:endParaRPr lang="en-US" dirty="0" smtClean="0"/>
          </a:p>
          <a:p>
            <a:pPr marL="0" indent="0">
              <a:buNone/>
            </a:pPr>
            <a:r>
              <a:rPr lang="en-US" dirty="0" smtClean="0"/>
              <a:t> </a:t>
            </a:r>
            <a:r>
              <a:rPr lang="vi-VN" dirty="0" smtClean="0"/>
              <a:t> </a:t>
            </a:r>
            <a:r>
              <a:rPr lang="vi-VN" b="1" dirty="0"/>
              <a:t>=&gt;</a:t>
            </a:r>
            <a:r>
              <a:rPr lang="vi-VN" dirty="0"/>
              <a:t>Cách mạng Hà Lan mở đầu giai đọan mới </a:t>
            </a:r>
            <a:r>
              <a:rPr lang="vi-VN" dirty="0">
                <a:sym typeface="Symbol"/>
              </a:rPr>
              <a:t></a:t>
            </a:r>
            <a:r>
              <a:rPr lang="vi-VN" dirty="0"/>
              <a:t> giai đọan CNTB phát triển</a:t>
            </a:r>
            <a:r>
              <a:rPr lang="vi-VN" dirty="0" smtClean="0"/>
              <a:t>.</a:t>
            </a:r>
            <a:endParaRPr lang="en-US" dirty="0" smtClean="0"/>
          </a:p>
          <a:p>
            <a:pPr marL="0" indent="0">
              <a:buNone/>
            </a:pPr>
            <a:r>
              <a:rPr lang="en-US" dirty="0" smtClean="0"/>
              <a:t>- </a:t>
            </a:r>
            <a:r>
              <a:rPr lang="en-US" dirty="0" err="1" smtClean="0"/>
              <a:t>Sự</a:t>
            </a:r>
            <a:r>
              <a:rPr lang="en-US" dirty="0" smtClean="0"/>
              <a:t> </a:t>
            </a:r>
            <a:r>
              <a:rPr lang="en-US" dirty="0" err="1" smtClean="0"/>
              <a:t>kiện</a:t>
            </a:r>
            <a:r>
              <a:rPr lang="en-US" dirty="0" smtClean="0"/>
              <a:t> </a:t>
            </a:r>
            <a:r>
              <a:rPr lang="en-US" dirty="0" err="1" smtClean="0"/>
              <a:t>mở</a:t>
            </a:r>
            <a:r>
              <a:rPr lang="en-US" dirty="0" smtClean="0"/>
              <a:t> </a:t>
            </a:r>
            <a:r>
              <a:rPr lang="en-US" dirty="0" err="1" smtClean="0"/>
              <a:t>đầu</a:t>
            </a:r>
            <a:r>
              <a:rPr lang="en-US" dirty="0" smtClean="0"/>
              <a:t> </a:t>
            </a:r>
            <a:r>
              <a:rPr lang="en-US" dirty="0" err="1" smtClean="0"/>
              <a:t>lịch</a:t>
            </a:r>
            <a:r>
              <a:rPr lang="en-US" dirty="0" smtClean="0"/>
              <a:t> </a:t>
            </a:r>
            <a:r>
              <a:rPr lang="en-US" dirty="0" err="1" smtClean="0"/>
              <a:t>sử</a:t>
            </a:r>
            <a:r>
              <a:rPr lang="en-US" dirty="0" smtClean="0"/>
              <a:t> </a:t>
            </a:r>
            <a:r>
              <a:rPr lang="en-US" dirty="0" err="1" smtClean="0"/>
              <a:t>cận</a:t>
            </a:r>
            <a:r>
              <a:rPr lang="en-US" dirty="0" smtClean="0"/>
              <a:t> </a:t>
            </a:r>
            <a:r>
              <a:rPr lang="en-US" dirty="0" err="1" smtClean="0"/>
              <a:t>đại</a:t>
            </a:r>
            <a:r>
              <a:rPr lang="en-US" dirty="0" smtClean="0"/>
              <a:t> </a:t>
            </a:r>
            <a:endParaRPr lang="en-US" dirty="0"/>
          </a:p>
          <a:p>
            <a:endParaRPr lang="en-US" dirty="0"/>
          </a:p>
        </p:txBody>
      </p:sp>
      <p:sp>
        <p:nvSpPr>
          <p:cNvPr id="3" name="Title 2"/>
          <p:cNvSpPr>
            <a:spLocks noGrp="1"/>
          </p:cNvSpPr>
          <p:nvPr>
            <p:ph type="title"/>
          </p:nvPr>
        </p:nvSpPr>
        <p:spPr>
          <a:xfrm>
            <a:off x="457200" y="274638"/>
            <a:ext cx="8229600" cy="1630362"/>
          </a:xfrm>
        </p:spPr>
        <p:txBody>
          <a:bodyPr>
            <a:noAutofit/>
          </a:bodyPr>
          <a:lstStyle/>
          <a:p>
            <a:pPr lvl="0" algn="l"/>
            <a:r>
              <a:rPr lang="vi-VN" sz="3200" dirty="0">
                <a:solidFill>
                  <a:schemeClr val="accent1">
                    <a:lumMod val="75000"/>
                  </a:schemeClr>
                </a:solidFill>
              </a:rPr>
              <a:t> </a:t>
            </a:r>
            <a:r>
              <a:rPr lang="vi-VN" sz="3200" i="1" dirty="0">
                <a:solidFill>
                  <a:schemeClr val="accent1">
                    <a:lumMod val="75000"/>
                  </a:schemeClr>
                </a:solidFill>
              </a:rPr>
              <a:t>- Vì sao cách mạng Hà Lan được xem là cuộc cách mạng</a:t>
            </a:r>
            <a:r>
              <a:rPr lang="en-US" sz="3200" i="1" dirty="0">
                <a:solidFill>
                  <a:schemeClr val="accent1">
                    <a:lumMod val="75000"/>
                  </a:schemeClr>
                </a:solidFill>
              </a:rPr>
              <a:t> </a:t>
            </a:r>
            <a:r>
              <a:rPr lang="en-US" sz="3200" i="1" dirty="0" err="1">
                <a:solidFill>
                  <a:schemeClr val="accent1">
                    <a:lumMod val="75000"/>
                  </a:schemeClr>
                </a:solidFill>
              </a:rPr>
              <a:t>tư</a:t>
            </a:r>
            <a:r>
              <a:rPr lang="en-US" sz="3200" i="1" dirty="0">
                <a:solidFill>
                  <a:schemeClr val="accent1">
                    <a:lumMod val="75000"/>
                  </a:schemeClr>
                </a:solidFill>
              </a:rPr>
              <a:t> </a:t>
            </a:r>
            <a:r>
              <a:rPr lang="en-US" sz="3200" i="1" dirty="0" err="1">
                <a:solidFill>
                  <a:schemeClr val="accent1">
                    <a:lumMod val="75000"/>
                  </a:schemeClr>
                </a:solidFill>
              </a:rPr>
              <a:t>sản</a:t>
            </a:r>
            <a:r>
              <a:rPr lang="en-US" sz="3200" i="1" dirty="0">
                <a:solidFill>
                  <a:schemeClr val="accent1">
                    <a:lumMod val="75000"/>
                  </a:schemeClr>
                </a:solidFill>
              </a:rPr>
              <a:t> </a:t>
            </a:r>
            <a:r>
              <a:rPr lang="vi-VN" sz="3200" i="1" dirty="0">
                <a:solidFill>
                  <a:schemeClr val="accent1">
                    <a:lumMod val="75000"/>
                  </a:schemeClr>
                </a:solidFill>
              </a:rPr>
              <a:t> đầu tiên trên thế giới </a:t>
            </a:r>
            <a:r>
              <a:rPr lang="vi-VN" sz="3200" i="1" dirty="0" smtClean="0">
                <a:solidFill>
                  <a:schemeClr val="accent1">
                    <a:lumMod val="75000"/>
                  </a:schemeClr>
                </a:solidFill>
              </a:rPr>
              <a:t>?</a:t>
            </a:r>
            <a:endParaRPr lang="en-US" sz="3200" dirty="0">
              <a:solidFill>
                <a:schemeClr val="accent1">
                  <a:lumMod val="75000"/>
                </a:schemeClr>
              </a:solidFill>
            </a:endParaRPr>
          </a:p>
        </p:txBody>
      </p:sp>
    </p:spTree>
    <p:extLst>
      <p:ext uri="{BB962C8B-B14F-4D97-AF65-F5344CB8AC3E}">
        <p14:creationId xmlns:p14="http://schemas.microsoft.com/office/powerpoint/2010/main" val="23707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2. </a:t>
            </a:r>
            <a:r>
              <a:rPr lang="vi-VN" dirty="0"/>
              <a:t>C</a:t>
            </a:r>
            <a:r>
              <a:rPr lang="en-US" dirty="0" err="1"/>
              <a:t>ách</a:t>
            </a:r>
            <a:r>
              <a:rPr lang="en-US" dirty="0"/>
              <a:t> </a:t>
            </a:r>
            <a:r>
              <a:rPr lang="en-US" dirty="0" err="1"/>
              <a:t>mạng</a:t>
            </a:r>
            <a:r>
              <a:rPr lang="en-US" dirty="0"/>
              <a:t> </a:t>
            </a:r>
            <a:r>
              <a:rPr lang="en-US" dirty="0" err="1"/>
              <a:t>tư</a:t>
            </a:r>
            <a:r>
              <a:rPr lang="en-US" dirty="0"/>
              <a:t> </a:t>
            </a:r>
            <a:r>
              <a:rPr lang="en-US" dirty="0" err="1"/>
              <a:t>sản</a:t>
            </a:r>
            <a:r>
              <a:rPr lang="en-US" dirty="0"/>
              <a:t> </a:t>
            </a:r>
            <a:r>
              <a:rPr lang="vi-VN" dirty="0"/>
              <a:t> A</a:t>
            </a:r>
            <a:r>
              <a:rPr lang="en-US" dirty="0" err="1"/>
              <a:t>nh</a:t>
            </a:r>
            <a:r>
              <a:rPr lang="en-US" dirty="0"/>
              <a:t> </a:t>
            </a:r>
            <a:r>
              <a:rPr lang="en-US" dirty="0" err="1"/>
              <a:t>thế</a:t>
            </a:r>
            <a:r>
              <a:rPr lang="en-US" dirty="0"/>
              <a:t> </a:t>
            </a:r>
            <a:r>
              <a:rPr lang="en-US" dirty="0" err="1"/>
              <a:t>kỷ</a:t>
            </a:r>
            <a:r>
              <a:rPr lang="en-US" dirty="0"/>
              <a:t> </a:t>
            </a:r>
            <a:r>
              <a:rPr lang="vi-VN" dirty="0"/>
              <a:t> XVII</a:t>
            </a:r>
            <a:endParaRPr lang="en-US" dirty="0"/>
          </a:p>
        </p:txBody>
      </p:sp>
    </p:spTree>
    <p:extLst>
      <p:ext uri="{BB962C8B-B14F-4D97-AF65-F5344CB8AC3E}">
        <p14:creationId xmlns:p14="http://schemas.microsoft.com/office/powerpoint/2010/main" val="2970204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9386229"/>
              </p:ext>
            </p:extLst>
          </p:nvPr>
        </p:nvGraphicFramePr>
        <p:xfrm>
          <a:off x="457200" y="1447798"/>
          <a:ext cx="8229600" cy="5105402"/>
        </p:xfrm>
        <a:graphic>
          <a:graphicData uri="http://schemas.openxmlformats.org/drawingml/2006/table">
            <a:tbl>
              <a:tblPr firstRow="1" firstCol="1" bandRow="1">
                <a:tableStyleId>{5C22544A-7EE6-4342-B048-85BDC9FD1C3A}</a:tableStyleId>
              </a:tblPr>
              <a:tblGrid>
                <a:gridCol w="3414409"/>
                <a:gridCol w="4815191"/>
              </a:tblGrid>
              <a:tr h="500121">
                <a:tc>
                  <a:txBody>
                    <a:bodyPr/>
                    <a:lstStyle/>
                    <a:p>
                      <a:pPr marL="0" marR="0">
                        <a:spcBef>
                          <a:spcPts val="0"/>
                        </a:spcBef>
                        <a:spcAft>
                          <a:spcPts val="0"/>
                        </a:spcAft>
                      </a:pPr>
                      <a:r>
                        <a:rPr lang="en-US" sz="24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smtClean="0">
                          <a:effectLst/>
                          <a:latin typeface="Times New Roman"/>
                          <a:ea typeface="Times New Roman"/>
                        </a:rPr>
                        <a:t>Cách</a:t>
                      </a:r>
                      <a:r>
                        <a:rPr lang="en-US" sz="2000" dirty="0" smtClean="0">
                          <a:effectLst/>
                          <a:latin typeface="Times New Roman"/>
                          <a:ea typeface="Times New Roman"/>
                        </a:rPr>
                        <a:t> </a:t>
                      </a:r>
                      <a:r>
                        <a:rPr lang="en-US" sz="2000" dirty="0" err="1" smtClean="0">
                          <a:effectLst/>
                          <a:latin typeface="Times New Roman"/>
                          <a:ea typeface="Times New Roman"/>
                        </a:rPr>
                        <a:t>mạng</a:t>
                      </a:r>
                      <a:r>
                        <a:rPr lang="en-US" sz="2000" dirty="0" smtClean="0">
                          <a:effectLst/>
                          <a:latin typeface="Times New Roman"/>
                          <a:ea typeface="Times New Roman"/>
                        </a:rPr>
                        <a:t> </a:t>
                      </a:r>
                      <a:r>
                        <a:rPr lang="en-US" sz="2000" dirty="0" err="1" smtClean="0">
                          <a:effectLst/>
                          <a:latin typeface="Times New Roman"/>
                          <a:ea typeface="Times New Roman"/>
                        </a:rPr>
                        <a:t>tư</a:t>
                      </a:r>
                      <a:r>
                        <a:rPr lang="en-US" sz="2000" dirty="0" smtClean="0">
                          <a:effectLst/>
                          <a:latin typeface="Times New Roman"/>
                          <a:ea typeface="Times New Roman"/>
                        </a:rPr>
                        <a:t> </a:t>
                      </a:r>
                      <a:r>
                        <a:rPr lang="en-US" sz="2000" dirty="0" err="1" smtClean="0">
                          <a:effectLst/>
                          <a:latin typeface="Times New Roman"/>
                          <a:ea typeface="Times New Roman"/>
                        </a:rPr>
                        <a:t>sản</a:t>
                      </a:r>
                      <a:r>
                        <a:rPr lang="en-US" sz="2000" dirty="0" smtClean="0">
                          <a:effectLst/>
                          <a:latin typeface="Times New Roman"/>
                          <a:ea typeface="Times New Roman"/>
                        </a:rPr>
                        <a:t> </a:t>
                      </a:r>
                      <a:r>
                        <a:rPr lang="en-US" sz="2000" dirty="0" err="1" smtClean="0">
                          <a:effectLst/>
                          <a:latin typeface="Times New Roman"/>
                          <a:ea typeface="Times New Roman"/>
                        </a:rPr>
                        <a:t>Anh</a:t>
                      </a:r>
                      <a:r>
                        <a:rPr lang="en-US" sz="2000" dirty="0" smtClean="0">
                          <a:effectLst/>
                          <a:latin typeface="Times New Roman"/>
                          <a:ea typeface="Times New Roman"/>
                        </a:rPr>
                        <a:t> </a:t>
                      </a:r>
                      <a:endParaRPr lang="en-US" sz="2000" dirty="0">
                        <a:effectLst/>
                        <a:latin typeface="Times New Roman"/>
                        <a:ea typeface="Times New Roman"/>
                      </a:endParaRPr>
                    </a:p>
                  </a:txBody>
                  <a:tcPr marL="68580" marR="68580" marT="0" marB="0" anchor="ctr"/>
                </a:tc>
              </a:tr>
              <a:tr h="500121">
                <a:tc>
                  <a:txBody>
                    <a:bodyPr/>
                    <a:lstStyle/>
                    <a:p>
                      <a:pPr marL="0" marR="0" lvl="0" indent="0">
                        <a:spcBef>
                          <a:spcPts val="0"/>
                        </a:spcBef>
                        <a:spcAft>
                          <a:spcPts val="0"/>
                        </a:spcAft>
                        <a:buFont typeface="+mj-lt"/>
                        <a:buNone/>
                        <a:tabLst>
                          <a:tab pos="184150" algn="l"/>
                          <a:tab pos="443865" algn="l"/>
                        </a:tabLst>
                      </a:pPr>
                      <a:r>
                        <a:rPr lang="en-US" sz="2400" dirty="0" smtClean="0">
                          <a:solidFill>
                            <a:schemeClr val="bg1"/>
                          </a:solidFill>
                          <a:effectLst/>
                        </a:rPr>
                        <a:t>1.  </a:t>
                      </a:r>
                      <a:r>
                        <a:rPr lang="en-US" sz="2400" dirty="0" err="1" smtClean="0">
                          <a:solidFill>
                            <a:schemeClr val="bg1"/>
                          </a:solidFill>
                          <a:effectLst/>
                        </a:rPr>
                        <a:t>Nguyên</a:t>
                      </a:r>
                      <a:r>
                        <a:rPr lang="en-US" sz="2400" dirty="0" smtClean="0">
                          <a:solidFill>
                            <a:schemeClr val="bg1"/>
                          </a:solidFill>
                          <a:effectLst/>
                        </a:rPr>
                        <a:t> </a:t>
                      </a:r>
                      <a:r>
                        <a:rPr lang="en-US" sz="2400" dirty="0" err="1" smtClean="0">
                          <a:solidFill>
                            <a:schemeClr val="bg1"/>
                          </a:solidFill>
                          <a:effectLst/>
                        </a:rPr>
                        <a:t>nhân</a:t>
                      </a:r>
                      <a:r>
                        <a:rPr lang="en-US" sz="2400" dirty="0" smtClean="0">
                          <a:solidFill>
                            <a:schemeClr val="bg1"/>
                          </a:solidFill>
                          <a:effectLst/>
                        </a:rPr>
                        <a:t> </a:t>
                      </a:r>
                      <a:endParaRPr lang="en-US" sz="2000" dirty="0">
                        <a:solidFill>
                          <a:schemeClr val="bg1"/>
                        </a:solidFill>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184150" algn="l"/>
                          <a:tab pos="443865" algn="l"/>
                        </a:tabLst>
                      </a:pPr>
                      <a:endParaRPr lang="en-US" sz="2000">
                        <a:effectLst/>
                        <a:latin typeface="Times New Roman"/>
                        <a:ea typeface="Times New Roman"/>
                      </a:endParaRPr>
                    </a:p>
                  </a:txBody>
                  <a:tcPr marL="68580" marR="68580" marT="0" marB="0"/>
                </a:tc>
              </a:tr>
              <a:tr h="500121">
                <a:tc>
                  <a:txBody>
                    <a:bodyPr/>
                    <a:lstStyle/>
                    <a:p>
                      <a:pPr marL="0" marR="0" lvl="0" indent="0">
                        <a:spcBef>
                          <a:spcPts val="0"/>
                        </a:spcBef>
                        <a:spcAft>
                          <a:spcPts val="0"/>
                        </a:spcAft>
                        <a:buFont typeface="+mj-lt"/>
                        <a:buNone/>
                        <a:tabLst>
                          <a:tab pos="300355" algn="l"/>
                        </a:tabLst>
                      </a:pPr>
                      <a:r>
                        <a:rPr lang="en-US" sz="2400" dirty="0" smtClean="0">
                          <a:solidFill>
                            <a:schemeClr val="bg1"/>
                          </a:solidFill>
                          <a:effectLst/>
                        </a:rPr>
                        <a:t>2. </a:t>
                      </a:r>
                      <a:r>
                        <a:rPr lang="en-US" sz="2400" dirty="0" err="1" smtClean="0">
                          <a:solidFill>
                            <a:schemeClr val="bg1"/>
                          </a:solidFill>
                          <a:effectLst/>
                        </a:rPr>
                        <a:t>Nhiệm</a:t>
                      </a:r>
                      <a:r>
                        <a:rPr lang="en-US" sz="2400" dirty="0" smtClean="0">
                          <a:solidFill>
                            <a:schemeClr val="bg1"/>
                          </a:solidFill>
                          <a:effectLst/>
                        </a:rPr>
                        <a:t> </a:t>
                      </a:r>
                      <a:r>
                        <a:rPr lang="en-US" sz="2400" dirty="0" err="1">
                          <a:solidFill>
                            <a:schemeClr val="bg1"/>
                          </a:solidFill>
                          <a:effectLst/>
                        </a:rPr>
                        <a:t>vụ</a:t>
                      </a:r>
                      <a:r>
                        <a:rPr lang="en-US" sz="2400" dirty="0">
                          <a:solidFill>
                            <a:schemeClr val="bg1"/>
                          </a:solidFill>
                          <a:effectLst/>
                        </a:rPr>
                        <a:t> </a:t>
                      </a:r>
                      <a:endParaRPr lang="en-US" sz="2000" dirty="0">
                        <a:solidFill>
                          <a:schemeClr val="bg1"/>
                        </a:solidFill>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300355" algn="l"/>
                        </a:tabLst>
                      </a:pPr>
                      <a:endParaRPr lang="en-US" sz="2000">
                        <a:effectLst/>
                        <a:latin typeface="Times New Roman"/>
                        <a:ea typeface="Times New Roman"/>
                      </a:endParaRPr>
                    </a:p>
                  </a:txBody>
                  <a:tcPr marL="68580" marR="68580" marT="0" marB="0"/>
                </a:tc>
              </a:tr>
              <a:tr h="500121">
                <a:tc>
                  <a:txBody>
                    <a:bodyPr/>
                    <a:lstStyle/>
                    <a:p>
                      <a:pPr marL="0" marR="0" lvl="0" indent="0">
                        <a:spcBef>
                          <a:spcPts val="0"/>
                        </a:spcBef>
                        <a:spcAft>
                          <a:spcPts val="0"/>
                        </a:spcAft>
                        <a:buFont typeface="+mj-lt"/>
                        <a:buNone/>
                        <a:tabLst>
                          <a:tab pos="307340" algn="l"/>
                          <a:tab pos="436880" algn="l"/>
                        </a:tabLst>
                      </a:pPr>
                      <a:r>
                        <a:rPr lang="en-US" sz="2400" dirty="0" smtClean="0">
                          <a:solidFill>
                            <a:schemeClr val="bg1"/>
                          </a:solidFill>
                          <a:effectLst/>
                        </a:rPr>
                        <a:t>3.</a:t>
                      </a:r>
                      <a:r>
                        <a:rPr lang="en-US" sz="2400" baseline="0" dirty="0" smtClean="0">
                          <a:solidFill>
                            <a:schemeClr val="bg1"/>
                          </a:solidFill>
                          <a:effectLst/>
                        </a:rPr>
                        <a:t> </a:t>
                      </a:r>
                      <a:r>
                        <a:rPr lang="en-US" sz="2400" dirty="0" err="1" smtClean="0">
                          <a:solidFill>
                            <a:schemeClr val="bg1"/>
                          </a:solidFill>
                          <a:effectLst/>
                        </a:rPr>
                        <a:t>Lãnh</a:t>
                      </a:r>
                      <a:r>
                        <a:rPr lang="en-US" sz="2400" dirty="0" smtClean="0">
                          <a:solidFill>
                            <a:schemeClr val="bg1"/>
                          </a:solidFill>
                          <a:effectLst/>
                        </a:rPr>
                        <a:t> </a:t>
                      </a:r>
                      <a:r>
                        <a:rPr lang="en-US" sz="2400" dirty="0" err="1">
                          <a:solidFill>
                            <a:schemeClr val="bg1"/>
                          </a:solidFill>
                          <a:effectLst/>
                        </a:rPr>
                        <a:t>đạo</a:t>
                      </a:r>
                      <a:r>
                        <a:rPr lang="en-US" sz="2400" dirty="0">
                          <a:solidFill>
                            <a:schemeClr val="bg1"/>
                          </a:solidFill>
                          <a:effectLst/>
                        </a:rPr>
                        <a:t> </a:t>
                      </a:r>
                      <a:endParaRPr lang="en-US" sz="2000" dirty="0">
                        <a:solidFill>
                          <a:schemeClr val="bg1"/>
                        </a:solidFill>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307340" algn="l"/>
                          <a:tab pos="436880" algn="l"/>
                        </a:tabLst>
                      </a:pPr>
                      <a:endParaRPr lang="en-US" sz="2000">
                        <a:effectLst/>
                        <a:latin typeface="Times New Roman"/>
                        <a:ea typeface="Times New Roman"/>
                      </a:endParaRPr>
                    </a:p>
                  </a:txBody>
                  <a:tcPr marL="68580" marR="68580" marT="0" marB="0"/>
                </a:tc>
              </a:tr>
              <a:tr h="604313">
                <a:tc>
                  <a:txBody>
                    <a:bodyPr/>
                    <a:lstStyle/>
                    <a:p>
                      <a:pPr marL="0" marR="0" lvl="0" indent="0">
                        <a:spcBef>
                          <a:spcPts val="0"/>
                        </a:spcBef>
                        <a:spcAft>
                          <a:spcPts val="0"/>
                        </a:spcAft>
                        <a:buFont typeface="+mj-lt"/>
                        <a:buNone/>
                        <a:tabLst>
                          <a:tab pos="307340" algn="l"/>
                          <a:tab pos="436880" algn="l"/>
                        </a:tabLst>
                      </a:pPr>
                      <a:r>
                        <a:rPr lang="en-US" sz="2400" dirty="0" smtClean="0">
                          <a:solidFill>
                            <a:schemeClr val="bg1"/>
                          </a:solidFill>
                          <a:effectLst/>
                        </a:rPr>
                        <a:t>4. </a:t>
                      </a:r>
                      <a:r>
                        <a:rPr lang="en-US" sz="2400" dirty="0" err="1" smtClean="0">
                          <a:solidFill>
                            <a:schemeClr val="bg1"/>
                          </a:solidFill>
                          <a:effectLst/>
                        </a:rPr>
                        <a:t>Tham</a:t>
                      </a:r>
                      <a:r>
                        <a:rPr lang="en-US" sz="2400" dirty="0" smtClean="0">
                          <a:solidFill>
                            <a:schemeClr val="bg1"/>
                          </a:solidFill>
                          <a:effectLst/>
                        </a:rPr>
                        <a:t> </a:t>
                      </a:r>
                      <a:r>
                        <a:rPr lang="en-US" sz="2400" dirty="0" err="1">
                          <a:solidFill>
                            <a:schemeClr val="bg1"/>
                          </a:solidFill>
                          <a:effectLst/>
                        </a:rPr>
                        <a:t>gia</a:t>
                      </a:r>
                      <a:r>
                        <a:rPr lang="en-US" sz="2400" dirty="0">
                          <a:solidFill>
                            <a:schemeClr val="bg1"/>
                          </a:solidFill>
                          <a:effectLst/>
                        </a:rPr>
                        <a:t> </a:t>
                      </a:r>
                      <a:endParaRPr lang="en-US" sz="2000" dirty="0">
                        <a:solidFill>
                          <a:schemeClr val="bg1"/>
                        </a:solidFill>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307340" algn="l"/>
                          <a:tab pos="436880" algn="l"/>
                        </a:tabLst>
                      </a:pPr>
                      <a:endParaRPr lang="en-US" sz="2000">
                        <a:effectLst/>
                        <a:latin typeface="Times New Roman"/>
                        <a:ea typeface="Times New Roman"/>
                      </a:endParaRPr>
                    </a:p>
                  </a:txBody>
                  <a:tcPr marL="68580" marR="68580" marT="0" marB="0"/>
                </a:tc>
              </a:tr>
              <a:tr h="500121">
                <a:tc>
                  <a:txBody>
                    <a:bodyPr/>
                    <a:lstStyle/>
                    <a:p>
                      <a:pPr marL="0" marR="0" lvl="0" indent="0">
                        <a:spcBef>
                          <a:spcPts val="0"/>
                        </a:spcBef>
                        <a:spcAft>
                          <a:spcPts val="0"/>
                        </a:spcAft>
                        <a:buFont typeface="+mj-lt"/>
                        <a:buNone/>
                        <a:tabLst>
                          <a:tab pos="307340" algn="l"/>
                          <a:tab pos="436880" algn="l"/>
                        </a:tabLst>
                      </a:pPr>
                      <a:r>
                        <a:rPr lang="en-US" sz="2400" dirty="0" smtClean="0">
                          <a:solidFill>
                            <a:schemeClr val="bg1"/>
                          </a:solidFill>
                          <a:effectLst/>
                        </a:rPr>
                        <a:t>5. </a:t>
                      </a:r>
                      <a:r>
                        <a:rPr lang="en-US" sz="2400" dirty="0" err="1" smtClean="0">
                          <a:solidFill>
                            <a:schemeClr val="bg1"/>
                          </a:solidFill>
                          <a:effectLst/>
                        </a:rPr>
                        <a:t>Hình</a:t>
                      </a:r>
                      <a:r>
                        <a:rPr lang="en-US" sz="2400" dirty="0" smtClean="0">
                          <a:solidFill>
                            <a:schemeClr val="bg1"/>
                          </a:solidFill>
                          <a:effectLst/>
                        </a:rPr>
                        <a:t> </a:t>
                      </a:r>
                      <a:r>
                        <a:rPr lang="en-US" sz="2400" dirty="0" err="1">
                          <a:solidFill>
                            <a:schemeClr val="bg1"/>
                          </a:solidFill>
                          <a:effectLst/>
                        </a:rPr>
                        <a:t>thức</a:t>
                      </a:r>
                      <a:r>
                        <a:rPr lang="en-US" sz="2400" dirty="0">
                          <a:solidFill>
                            <a:schemeClr val="bg1"/>
                          </a:solidFill>
                          <a:effectLst/>
                        </a:rPr>
                        <a:t> </a:t>
                      </a:r>
                      <a:endParaRPr lang="en-US" sz="2000" dirty="0">
                        <a:solidFill>
                          <a:schemeClr val="bg1"/>
                        </a:solidFill>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307340" algn="l"/>
                          <a:tab pos="436880" algn="l"/>
                        </a:tabLst>
                      </a:pPr>
                      <a:endParaRPr lang="en-US" sz="2000">
                        <a:effectLst/>
                        <a:latin typeface="Times New Roman"/>
                        <a:ea typeface="Times New Roman"/>
                      </a:endParaRPr>
                    </a:p>
                  </a:txBody>
                  <a:tcPr marL="68580" marR="68580" marT="0" marB="0"/>
                </a:tc>
              </a:tr>
              <a:tr h="1000242">
                <a:tc>
                  <a:txBody>
                    <a:bodyPr/>
                    <a:lstStyle/>
                    <a:p>
                      <a:pPr marL="0" marR="0" lvl="0" indent="0">
                        <a:spcBef>
                          <a:spcPts val="0"/>
                        </a:spcBef>
                        <a:spcAft>
                          <a:spcPts val="0"/>
                        </a:spcAft>
                        <a:buFont typeface="+mj-lt"/>
                        <a:buNone/>
                        <a:tabLst>
                          <a:tab pos="307340" algn="l"/>
                          <a:tab pos="436880" algn="l"/>
                        </a:tabLst>
                      </a:pPr>
                      <a:r>
                        <a:rPr lang="en-US" sz="2400" dirty="0" smtClean="0">
                          <a:effectLst/>
                        </a:rPr>
                        <a:t>6. </a:t>
                      </a:r>
                      <a:r>
                        <a:rPr lang="en-US" sz="2400" dirty="0" err="1" smtClean="0">
                          <a:effectLst/>
                        </a:rPr>
                        <a:t>Sự</a:t>
                      </a:r>
                      <a:r>
                        <a:rPr lang="en-US" sz="2400" baseline="0" dirty="0" smtClean="0">
                          <a:effectLst/>
                        </a:rPr>
                        <a:t> </a:t>
                      </a:r>
                      <a:r>
                        <a:rPr lang="en-US" sz="2400" dirty="0" err="1" smtClean="0">
                          <a:effectLst/>
                        </a:rPr>
                        <a:t>kiện</a:t>
                      </a:r>
                      <a:r>
                        <a:rPr lang="en-US" sz="2400" dirty="0" smtClean="0">
                          <a:effectLst/>
                        </a:rPr>
                        <a:t> </a:t>
                      </a:r>
                      <a:r>
                        <a:rPr lang="en-US" sz="2400" dirty="0" err="1">
                          <a:effectLst/>
                        </a:rPr>
                        <a:t>quan</a:t>
                      </a:r>
                      <a:r>
                        <a:rPr lang="en-US" sz="2400" dirty="0">
                          <a:effectLst/>
                        </a:rPr>
                        <a:t> </a:t>
                      </a:r>
                      <a:r>
                        <a:rPr lang="en-US" sz="2400" dirty="0" err="1">
                          <a:effectLst/>
                        </a:rPr>
                        <a:t>trọng</a:t>
                      </a:r>
                      <a:r>
                        <a:rPr lang="en-US" sz="2400" dirty="0">
                          <a:effectLst/>
                        </a:rPr>
                        <a:t> </a:t>
                      </a:r>
                      <a:r>
                        <a:rPr lang="en-US" sz="2400" dirty="0" err="1">
                          <a:effectLst/>
                        </a:rPr>
                        <a:t>nhất</a:t>
                      </a:r>
                      <a:r>
                        <a:rPr lang="en-US" sz="2400" dirty="0">
                          <a:effectLst/>
                        </a:rPr>
                        <a:t> </a:t>
                      </a:r>
                      <a:endParaRPr lang="en-US" sz="20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mj-lt"/>
                        <a:buAutoNum type="arabicPeriod"/>
                        <a:tabLst>
                          <a:tab pos="307340" algn="l"/>
                          <a:tab pos="436880" algn="l"/>
                        </a:tabLst>
                      </a:pPr>
                      <a:endParaRPr lang="en-US" sz="2000">
                        <a:effectLst/>
                        <a:latin typeface="Times New Roman"/>
                        <a:ea typeface="Times New Roman"/>
                      </a:endParaRPr>
                    </a:p>
                  </a:txBody>
                  <a:tcPr marL="68580" marR="68580" marT="0" marB="0"/>
                </a:tc>
              </a:tr>
              <a:tr h="1000242">
                <a:tc>
                  <a:txBody>
                    <a:bodyPr/>
                    <a:lstStyle/>
                    <a:p>
                      <a:pPr marL="0" marR="0" lvl="0" indent="0">
                        <a:spcBef>
                          <a:spcPts val="0"/>
                        </a:spcBef>
                        <a:spcAft>
                          <a:spcPts val="0"/>
                        </a:spcAft>
                        <a:buFont typeface="+mj-lt"/>
                        <a:buNone/>
                        <a:tabLst>
                          <a:tab pos="211455" algn="l"/>
                          <a:tab pos="320675" algn="l"/>
                        </a:tabLst>
                      </a:pPr>
                      <a:r>
                        <a:rPr lang="en-US" sz="2400" dirty="0" smtClean="0">
                          <a:effectLst/>
                        </a:rPr>
                        <a:t>7. </a:t>
                      </a:r>
                      <a:r>
                        <a:rPr lang="en-US" sz="2400" dirty="0" err="1" smtClean="0">
                          <a:effectLst/>
                        </a:rPr>
                        <a:t>Kết</a:t>
                      </a:r>
                      <a:r>
                        <a:rPr lang="en-US" sz="2400" dirty="0" smtClean="0">
                          <a:effectLst/>
                        </a:rPr>
                        <a:t>  </a:t>
                      </a:r>
                      <a:r>
                        <a:rPr lang="en-US" sz="2400" dirty="0" err="1">
                          <a:effectLst/>
                        </a:rPr>
                        <a:t>quả</a:t>
                      </a:r>
                      <a:r>
                        <a:rPr lang="en-US" sz="2400" dirty="0">
                          <a:effectLst/>
                        </a:rPr>
                        <a:t>-Ý  </a:t>
                      </a:r>
                      <a:r>
                        <a:rPr lang="en-US" sz="2400" dirty="0" err="1">
                          <a:effectLst/>
                        </a:rPr>
                        <a:t>nghĩa</a:t>
                      </a:r>
                      <a:r>
                        <a:rPr lang="en-US" sz="2400" dirty="0">
                          <a:effectLst/>
                        </a:rPr>
                        <a:t>  </a:t>
                      </a:r>
                      <a:endParaRPr lang="en-US" sz="2000" dirty="0">
                        <a:effectLst/>
                      </a:endParaRPr>
                    </a:p>
                    <a:p>
                      <a:pPr marL="0" marR="0" indent="0">
                        <a:spcBef>
                          <a:spcPts val="0"/>
                        </a:spcBef>
                        <a:spcAft>
                          <a:spcPts val="0"/>
                        </a:spcAft>
                        <a:buFont typeface="+mj-lt"/>
                        <a:buNone/>
                      </a:pPr>
                      <a:r>
                        <a:rPr lang="en-US" sz="2400" dirty="0">
                          <a:effectLst/>
                        </a:rPr>
                        <a:t>(</a:t>
                      </a:r>
                      <a:r>
                        <a:rPr lang="en-US" sz="2400" dirty="0" err="1">
                          <a:effectLst/>
                        </a:rPr>
                        <a:t>Lý</a:t>
                      </a:r>
                      <a:r>
                        <a:rPr lang="en-US" sz="2400" dirty="0">
                          <a:effectLst/>
                        </a:rPr>
                        <a:t> do </a:t>
                      </a:r>
                      <a:r>
                        <a:rPr lang="en-US" sz="2400" dirty="0" err="1">
                          <a:effectLst/>
                        </a:rPr>
                        <a:t>lựa</a:t>
                      </a:r>
                      <a:r>
                        <a:rPr lang="en-US" sz="2400" dirty="0">
                          <a:effectLst/>
                        </a:rPr>
                        <a:t> </a:t>
                      </a:r>
                      <a:r>
                        <a:rPr lang="en-US" sz="2400" dirty="0" err="1">
                          <a:effectLst/>
                        </a:rPr>
                        <a:t>chọn</a:t>
                      </a:r>
                      <a:r>
                        <a:rPr lang="en-US" sz="2400" dirty="0">
                          <a:effectLst/>
                        </a:rPr>
                        <a:t>) </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2000" dirty="0">
                        <a:effectLst/>
                        <a:latin typeface="Times New Roman"/>
                        <a:ea typeface="Times New Roman"/>
                      </a:endParaRPr>
                    </a:p>
                  </a:txBody>
                  <a:tcPr marL="68580" marR="68580" marT="0" marB="0"/>
                </a:tc>
              </a:tr>
            </a:tbl>
          </a:graphicData>
        </a:graphic>
      </p:graphicFrame>
      <p:sp>
        <p:nvSpPr>
          <p:cNvPr id="6" name="Title 2"/>
          <p:cNvSpPr>
            <a:spLocks noGrp="1"/>
          </p:cNvSpPr>
          <p:nvPr>
            <p:ph type="title"/>
          </p:nvPr>
        </p:nvSpPr>
        <p:spPr>
          <a:xfrm>
            <a:off x="457200" y="274638"/>
            <a:ext cx="8229600" cy="1143000"/>
          </a:xfrm>
        </p:spPr>
        <p:txBody>
          <a:bodyPr/>
          <a:lstStyle/>
          <a:p>
            <a:r>
              <a:rPr lang="en-US" dirty="0" err="1" smtClean="0"/>
              <a:t>Hướng</a:t>
            </a:r>
            <a:r>
              <a:rPr lang="en-US" dirty="0" smtClean="0"/>
              <a:t> </a:t>
            </a:r>
            <a:r>
              <a:rPr lang="en-US" dirty="0" err="1" smtClean="0"/>
              <a:t>dẫn</a:t>
            </a:r>
            <a:r>
              <a:rPr lang="en-US" dirty="0" smtClean="0"/>
              <a:t> </a:t>
            </a:r>
            <a:r>
              <a:rPr lang="en-US" dirty="0" err="1" smtClean="0"/>
              <a:t>ghi</a:t>
            </a:r>
            <a:r>
              <a:rPr lang="en-US" dirty="0" smtClean="0"/>
              <a:t> </a:t>
            </a:r>
            <a:r>
              <a:rPr lang="en-US" dirty="0" err="1" smtClean="0"/>
              <a:t>bài</a:t>
            </a:r>
            <a:r>
              <a:rPr lang="en-US" dirty="0" smtClean="0"/>
              <a:t> </a:t>
            </a:r>
            <a:endParaRPr lang="en-US" dirty="0"/>
          </a:p>
        </p:txBody>
      </p:sp>
    </p:spTree>
    <p:extLst>
      <p:ext uri="{BB962C8B-B14F-4D97-AF65-F5344CB8AC3E}">
        <p14:creationId xmlns:p14="http://schemas.microsoft.com/office/powerpoint/2010/main" val="1594080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704" y="97971"/>
            <a:ext cx="8839200" cy="65532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 name="Content Placeholder 1"/>
          <p:cNvSpPr>
            <a:spLocks noGrp="1"/>
          </p:cNvSpPr>
          <p:nvPr>
            <p:ph idx="1"/>
          </p:nvPr>
        </p:nvSpPr>
        <p:spPr>
          <a:xfrm>
            <a:off x="685800" y="990600"/>
            <a:ext cx="8229600" cy="1676400"/>
          </a:xfrm>
        </p:spPr>
        <p:txBody>
          <a:bodyPr>
            <a:noAutofit/>
          </a:bodyPr>
          <a:lstStyle/>
          <a:p>
            <a:pPr>
              <a:buFontTx/>
              <a:buChar char="-"/>
            </a:pPr>
            <a:r>
              <a:rPr lang="en-US" sz="2800" dirty="0" smtClean="0"/>
              <a:t>KTTB </a:t>
            </a:r>
            <a:r>
              <a:rPr lang="en-US" sz="2800" dirty="0" err="1"/>
              <a:t>phát</a:t>
            </a:r>
            <a:r>
              <a:rPr lang="en-US" sz="2800" dirty="0"/>
              <a:t> </a:t>
            </a:r>
            <a:r>
              <a:rPr lang="en-US" sz="2800" dirty="0" err="1"/>
              <a:t>triển</a:t>
            </a:r>
            <a:r>
              <a:rPr lang="en-US" sz="2800" dirty="0"/>
              <a:t> </a:t>
            </a:r>
            <a:r>
              <a:rPr lang="en-US" sz="2800" dirty="0" err="1"/>
              <a:t>mạnh</a:t>
            </a:r>
            <a:r>
              <a:rPr lang="en-US" sz="2800" dirty="0"/>
              <a:t> </a:t>
            </a:r>
            <a:r>
              <a:rPr lang="en-US" sz="2800" dirty="0" err="1"/>
              <a:t>nhất</a:t>
            </a:r>
            <a:r>
              <a:rPr lang="en-US" sz="2800" dirty="0"/>
              <a:t> ở </a:t>
            </a:r>
            <a:r>
              <a:rPr lang="en-US" sz="2800" dirty="0" err="1"/>
              <a:t>châu</a:t>
            </a:r>
            <a:r>
              <a:rPr lang="en-US" sz="2800" dirty="0"/>
              <a:t> </a:t>
            </a:r>
            <a:r>
              <a:rPr lang="en-US" sz="2800" dirty="0" err="1"/>
              <a:t>Âu:Công</a:t>
            </a:r>
            <a:r>
              <a:rPr lang="en-US" sz="2800" dirty="0"/>
              <a:t> </a:t>
            </a:r>
            <a:r>
              <a:rPr lang="en-US" sz="2800" dirty="0" err="1"/>
              <a:t>trường</a:t>
            </a:r>
            <a:r>
              <a:rPr lang="en-US" sz="2800" dirty="0"/>
              <a:t> </a:t>
            </a:r>
            <a:r>
              <a:rPr lang="en-US" sz="2800" dirty="0" err="1"/>
              <a:t>thủ</a:t>
            </a:r>
            <a:r>
              <a:rPr lang="en-US" sz="2800" dirty="0"/>
              <a:t> </a:t>
            </a:r>
            <a:r>
              <a:rPr lang="en-US" sz="2800" dirty="0" err="1"/>
              <a:t>công</a:t>
            </a:r>
            <a:r>
              <a:rPr lang="en-US" sz="2800" dirty="0"/>
              <a:t>, </a:t>
            </a:r>
            <a:r>
              <a:rPr lang="en-US" sz="2800" dirty="0" err="1"/>
              <a:t>các</a:t>
            </a:r>
            <a:r>
              <a:rPr lang="en-US" sz="2800" dirty="0"/>
              <a:t> </a:t>
            </a:r>
            <a:r>
              <a:rPr lang="en-US" sz="2800" dirty="0" err="1"/>
              <a:t>trung</a:t>
            </a:r>
            <a:r>
              <a:rPr lang="en-US" sz="2800" dirty="0"/>
              <a:t> </a:t>
            </a:r>
            <a:r>
              <a:rPr lang="en-US" sz="2800" dirty="0" err="1"/>
              <a:t>tâm</a:t>
            </a:r>
            <a:r>
              <a:rPr lang="en-US" sz="2800" dirty="0"/>
              <a:t> </a:t>
            </a:r>
            <a:r>
              <a:rPr lang="en-US" sz="2800" dirty="0" err="1"/>
              <a:t>lớn</a:t>
            </a:r>
            <a:r>
              <a:rPr lang="en-US" sz="2800" dirty="0"/>
              <a:t> </a:t>
            </a:r>
            <a:r>
              <a:rPr lang="en-US" sz="2800" dirty="0" err="1"/>
              <a:t>về</a:t>
            </a:r>
            <a:r>
              <a:rPr lang="en-US" sz="2800" dirty="0"/>
              <a:t> </a:t>
            </a:r>
            <a:r>
              <a:rPr lang="en-US" sz="2800" dirty="0" err="1"/>
              <a:t>thương</a:t>
            </a:r>
            <a:r>
              <a:rPr lang="en-US" sz="2800" dirty="0"/>
              <a:t> </a:t>
            </a:r>
            <a:r>
              <a:rPr lang="en-US" sz="2800" dirty="0" err="1"/>
              <a:t>mại</a:t>
            </a:r>
            <a:r>
              <a:rPr lang="en-US" sz="2800" dirty="0"/>
              <a:t>, </a:t>
            </a:r>
            <a:r>
              <a:rPr lang="en-US" sz="2800" dirty="0" err="1"/>
              <a:t>tài</a:t>
            </a:r>
            <a:r>
              <a:rPr lang="en-US" sz="2800" dirty="0"/>
              <a:t> </a:t>
            </a:r>
            <a:r>
              <a:rPr lang="en-US" sz="2800" dirty="0" err="1"/>
              <a:t>chính</a:t>
            </a:r>
            <a:r>
              <a:rPr lang="en-US" sz="2800" dirty="0"/>
              <a:t>:  </a:t>
            </a:r>
            <a:r>
              <a:rPr lang="en-US" sz="2800" dirty="0" err="1"/>
              <a:t>Luân</a:t>
            </a:r>
            <a:r>
              <a:rPr lang="en-US" sz="2800" dirty="0"/>
              <a:t> </a:t>
            </a:r>
            <a:r>
              <a:rPr lang="en-US" sz="2800" dirty="0" err="1" smtClean="0"/>
              <a:t>Đôn</a:t>
            </a:r>
            <a:r>
              <a:rPr lang="en-US" sz="2800" dirty="0" smtClean="0"/>
              <a:t>.  </a:t>
            </a:r>
            <a:r>
              <a:rPr lang="en-US" sz="2800" dirty="0" err="1"/>
              <a:t>Bị</a:t>
            </a:r>
            <a:r>
              <a:rPr lang="en-US" sz="2800" dirty="0"/>
              <a:t> </a:t>
            </a:r>
            <a:r>
              <a:rPr lang="en-US" sz="2800" dirty="0" err="1"/>
              <a:t>phong</a:t>
            </a:r>
            <a:r>
              <a:rPr lang="en-US" sz="2800" dirty="0"/>
              <a:t> </a:t>
            </a:r>
            <a:r>
              <a:rPr lang="en-US" sz="2800" dirty="0" err="1"/>
              <a:t>kiến</a:t>
            </a:r>
            <a:r>
              <a:rPr lang="en-US" sz="2800" dirty="0"/>
              <a:t> </a:t>
            </a:r>
            <a:r>
              <a:rPr lang="en-US" sz="2800" dirty="0" err="1"/>
              <a:t>kìm</a:t>
            </a:r>
            <a:r>
              <a:rPr lang="en-US" sz="2800" dirty="0"/>
              <a:t> </a:t>
            </a:r>
            <a:r>
              <a:rPr lang="en-US" sz="2800" dirty="0" err="1"/>
              <a:t>hãm</a:t>
            </a:r>
            <a:r>
              <a:rPr lang="en-US" sz="2800" dirty="0" smtClean="0"/>
              <a:t>.</a:t>
            </a:r>
          </a:p>
          <a:p>
            <a:pPr>
              <a:buFontTx/>
              <a:buChar char="-"/>
            </a:pPr>
            <a:endParaRPr lang="en-US" sz="2800" dirty="0"/>
          </a:p>
          <a:p>
            <a:pPr marL="0" indent="0">
              <a:buNone/>
            </a:pPr>
            <a:endParaRPr lang="en-US" sz="2800" dirty="0"/>
          </a:p>
          <a:p>
            <a:pPr marL="0" indent="0">
              <a:buNone/>
            </a:pPr>
            <a:r>
              <a:rPr lang="en-US" sz="2800" dirty="0" smtClean="0">
                <a:solidFill>
                  <a:srgbClr val="006600"/>
                </a:solidFill>
              </a:rPr>
              <a:t> </a:t>
            </a:r>
            <a:endParaRPr lang="en-US" sz="2800" dirty="0">
              <a:solidFill>
                <a:srgbClr val="006600"/>
              </a:solidFill>
            </a:endParaRPr>
          </a:p>
        </p:txBody>
      </p:sp>
      <p:sp>
        <p:nvSpPr>
          <p:cNvPr id="3" name="Title 2"/>
          <p:cNvSpPr>
            <a:spLocks noGrp="1"/>
          </p:cNvSpPr>
          <p:nvPr>
            <p:ph type="title"/>
          </p:nvPr>
        </p:nvSpPr>
        <p:spPr>
          <a:xfrm>
            <a:off x="266700" y="-76200"/>
            <a:ext cx="647700" cy="609600"/>
          </a:xfrm>
        </p:spPr>
        <p:txBody>
          <a:bodyPr>
            <a:noAutofit/>
          </a:bodyPr>
          <a:lstStyle/>
          <a:p>
            <a:r>
              <a:rPr lang="en-US" sz="9600" b="0" dirty="0" smtClean="0">
                <a:sym typeface="Wingdings"/>
              </a:rPr>
              <a:t></a:t>
            </a:r>
            <a:endParaRPr lang="en-US" sz="6600" b="0" dirty="0"/>
          </a:p>
        </p:txBody>
      </p:sp>
      <p:sp>
        <p:nvSpPr>
          <p:cNvPr id="4" name="Title 2"/>
          <p:cNvSpPr txBox="1">
            <a:spLocks/>
          </p:cNvSpPr>
          <p:nvPr/>
        </p:nvSpPr>
        <p:spPr>
          <a:xfrm>
            <a:off x="140653" y="3181350"/>
            <a:ext cx="2070100" cy="4953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smtClean="0"/>
              <a:t>b. </a:t>
            </a:r>
            <a:r>
              <a:rPr lang="en-US" dirty="0" err="1" smtClean="0"/>
              <a:t>Xã</a:t>
            </a:r>
            <a:r>
              <a:rPr lang="en-US" dirty="0" smtClean="0"/>
              <a:t> </a:t>
            </a:r>
            <a:r>
              <a:rPr lang="en-US" dirty="0" err="1" smtClean="0"/>
              <a:t>hội</a:t>
            </a:r>
            <a:r>
              <a:rPr lang="en-US" dirty="0" smtClean="0"/>
              <a:t>:</a:t>
            </a:r>
            <a:endParaRPr lang="en-US" dirty="0"/>
          </a:p>
        </p:txBody>
      </p:sp>
      <p:sp>
        <p:nvSpPr>
          <p:cNvPr id="5" name="Content Placeholder 1"/>
          <p:cNvSpPr txBox="1">
            <a:spLocks/>
          </p:cNvSpPr>
          <p:nvPr/>
        </p:nvSpPr>
        <p:spPr>
          <a:xfrm>
            <a:off x="2019300" y="3238500"/>
            <a:ext cx="7124700" cy="7239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smtClean="0">
                <a:solidFill>
                  <a:srgbClr val="006600"/>
                </a:solidFill>
              </a:rPr>
              <a:t>-</a:t>
            </a:r>
            <a:r>
              <a:rPr lang="en-US" dirty="0" smtClean="0"/>
              <a:t>,  </a:t>
            </a:r>
            <a:endParaRPr lang="en-US" dirty="0"/>
          </a:p>
          <a:p>
            <a:pPr marL="0" indent="0">
              <a:buNone/>
            </a:pPr>
            <a:r>
              <a:rPr lang="en-US" i="1" dirty="0" smtClean="0">
                <a:solidFill>
                  <a:srgbClr val="006600"/>
                </a:solidFill>
              </a:rPr>
              <a:t>. </a:t>
            </a:r>
            <a:endParaRPr lang="en-US" i="1" dirty="0">
              <a:solidFill>
                <a:srgbClr val="006600"/>
              </a:solidFill>
            </a:endParaRPr>
          </a:p>
        </p:txBody>
      </p:sp>
      <p:sp>
        <p:nvSpPr>
          <p:cNvPr id="8" name="Title 2"/>
          <p:cNvSpPr txBox="1">
            <a:spLocks/>
          </p:cNvSpPr>
          <p:nvPr/>
        </p:nvSpPr>
        <p:spPr>
          <a:xfrm>
            <a:off x="685800" y="174171"/>
            <a:ext cx="2438400" cy="639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3000" dirty="0" smtClean="0"/>
              <a:t>a. </a:t>
            </a:r>
            <a:r>
              <a:rPr lang="en-US" sz="3000" dirty="0" err="1" smtClean="0"/>
              <a:t>Kinh</a:t>
            </a:r>
            <a:r>
              <a:rPr lang="en-US" sz="3000" dirty="0" smtClean="0"/>
              <a:t> </a:t>
            </a:r>
            <a:r>
              <a:rPr lang="en-US" sz="3000" dirty="0" err="1" smtClean="0"/>
              <a:t>tế</a:t>
            </a:r>
            <a:r>
              <a:rPr lang="en-US" sz="3000" dirty="0" smtClean="0"/>
              <a:t>  </a:t>
            </a:r>
            <a:endParaRPr lang="en-US" sz="3000" dirty="0"/>
          </a:p>
        </p:txBody>
      </p:sp>
      <p:sp>
        <p:nvSpPr>
          <p:cNvPr id="13" name="Rectangle 12"/>
          <p:cNvSpPr/>
          <p:nvPr/>
        </p:nvSpPr>
        <p:spPr>
          <a:xfrm>
            <a:off x="2809874" y="3524251"/>
            <a:ext cx="4438651" cy="646331"/>
          </a:xfrm>
          <a:prstGeom prst="rect">
            <a:avLst/>
          </a:prstGeom>
          <a:solidFill>
            <a:srgbClr val="FFFF00"/>
          </a:solidFill>
          <a:ln>
            <a:solidFill>
              <a:srgbClr val="FF0000"/>
            </a:solidFill>
          </a:ln>
        </p:spPr>
        <p:txBody>
          <a:bodyPr wrap="square">
            <a:spAutoFit/>
          </a:bodyPr>
          <a:lstStyle/>
          <a:p>
            <a:r>
              <a:rPr lang="en-US" sz="3600" dirty="0" err="1">
                <a:solidFill>
                  <a:srgbClr val="FF0000"/>
                </a:solidFill>
              </a:rPr>
              <a:t>Quý</a:t>
            </a:r>
            <a:r>
              <a:rPr lang="en-US" sz="3600" dirty="0">
                <a:solidFill>
                  <a:srgbClr val="FF0000"/>
                </a:solidFill>
              </a:rPr>
              <a:t> </a:t>
            </a:r>
            <a:r>
              <a:rPr lang="en-US" sz="3600" dirty="0" err="1">
                <a:solidFill>
                  <a:srgbClr val="FF0000"/>
                </a:solidFill>
              </a:rPr>
              <a:t>tộc</a:t>
            </a:r>
            <a:r>
              <a:rPr lang="en-US" sz="3600" dirty="0">
                <a:solidFill>
                  <a:srgbClr val="FF0000"/>
                </a:solidFill>
              </a:rPr>
              <a:t> </a:t>
            </a:r>
            <a:r>
              <a:rPr lang="en-US" sz="3600" dirty="0" err="1">
                <a:solidFill>
                  <a:srgbClr val="FF0000"/>
                </a:solidFill>
              </a:rPr>
              <a:t>mới</a:t>
            </a:r>
            <a:r>
              <a:rPr lang="en-US" sz="3600" dirty="0">
                <a:solidFill>
                  <a:srgbClr val="FF0000"/>
                </a:solidFill>
              </a:rPr>
              <a:t>  &gt;&lt; PK </a:t>
            </a:r>
            <a:endParaRPr lang="en-US" sz="3600" b="1" dirty="0">
              <a:solidFill>
                <a:srgbClr val="FF0000"/>
              </a:solidFill>
            </a:endParaRPr>
          </a:p>
        </p:txBody>
      </p:sp>
      <p:sp>
        <p:nvSpPr>
          <p:cNvPr id="16" name="Rectangle 15"/>
          <p:cNvSpPr/>
          <p:nvPr/>
        </p:nvSpPr>
        <p:spPr>
          <a:xfrm>
            <a:off x="2210753" y="4419600"/>
            <a:ext cx="5561647"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Nông</a:t>
            </a:r>
            <a:r>
              <a:rPr lang="en-US" sz="3600" dirty="0">
                <a:solidFill>
                  <a:srgbClr val="FF0000"/>
                </a:solidFill>
              </a:rPr>
              <a:t> </a:t>
            </a:r>
            <a:r>
              <a:rPr lang="en-US" sz="3600" dirty="0" err="1">
                <a:solidFill>
                  <a:srgbClr val="FF0000"/>
                </a:solidFill>
              </a:rPr>
              <a:t>dân</a:t>
            </a:r>
            <a:r>
              <a:rPr lang="en-US" sz="3600" dirty="0">
                <a:solidFill>
                  <a:srgbClr val="FF0000"/>
                </a:solidFill>
              </a:rPr>
              <a:t> &gt;&lt; </a:t>
            </a:r>
            <a:r>
              <a:rPr lang="en-US" sz="3600" dirty="0" err="1">
                <a:solidFill>
                  <a:srgbClr val="FF0000"/>
                </a:solidFill>
              </a:rPr>
              <a:t>Qúy</a:t>
            </a:r>
            <a:r>
              <a:rPr lang="en-US" sz="3600" dirty="0">
                <a:solidFill>
                  <a:srgbClr val="FF0000"/>
                </a:solidFill>
              </a:rPr>
              <a:t>  </a:t>
            </a:r>
            <a:r>
              <a:rPr lang="en-US" sz="3600" dirty="0" err="1">
                <a:solidFill>
                  <a:srgbClr val="FF0000"/>
                </a:solidFill>
              </a:rPr>
              <a:t>tộc</a:t>
            </a:r>
            <a:r>
              <a:rPr lang="en-US" sz="3600" dirty="0">
                <a:solidFill>
                  <a:srgbClr val="FF0000"/>
                </a:solidFill>
              </a:rPr>
              <a:t> PK</a:t>
            </a:r>
            <a:r>
              <a:rPr lang="en-US" sz="3600" b="1" dirty="0" smtClean="0">
                <a:solidFill>
                  <a:srgbClr val="FF0000"/>
                </a:solidFill>
              </a:rPr>
              <a:t> </a:t>
            </a:r>
            <a:endParaRPr lang="en-US" sz="3600" b="1" dirty="0">
              <a:solidFill>
                <a:srgbClr val="FF0000"/>
              </a:solidFill>
            </a:endParaRPr>
          </a:p>
        </p:txBody>
      </p:sp>
    </p:spTree>
    <p:extLst>
      <p:ext uri="{BB962C8B-B14F-4D97-AF65-F5344CB8AC3E}">
        <p14:creationId xmlns:p14="http://schemas.microsoft.com/office/powerpoint/2010/main" val="3844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2.22222E-6 -3.64162E-6 L 0.0007 -0.28809 " pathEditMode="relative" rAng="0" ptsTypes="AA">
                                      <p:cBhvr>
                                        <p:cTn id="26" dur="2000" fill="hold"/>
                                        <p:tgtEl>
                                          <p:spTgt spid="13"/>
                                        </p:tgtEl>
                                        <p:attrNameLst>
                                          <p:attrName>ppt_x</p:attrName>
                                          <p:attrName>ppt_y</p:attrName>
                                        </p:attrNameLst>
                                      </p:cBhvr>
                                      <p:rCtr x="35" y="-14405"/>
                                    </p:animMotion>
                                  </p:childTnLst>
                                </p:cTn>
                              </p:par>
                              <p:par>
                                <p:cTn id="27" presetID="42" presetClass="path" presetSubtype="0" accel="50000" decel="50000" fill="hold" grpId="1" nodeType="withEffect">
                                  <p:stCondLst>
                                    <p:cond delay="0"/>
                                  </p:stCondLst>
                                  <p:childTnLst>
                                    <p:animMotion origin="layout" path="M 1.11111E-6 -3.64162E-6 L 0.00069 -0.28809 " pathEditMode="relative" rAng="0" ptsTypes="AA">
                                      <p:cBhvr>
                                        <p:cTn id="28" dur="2000" fill="hold"/>
                                        <p:tgtEl>
                                          <p:spTgt spid="16"/>
                                        </p:tgtEl>
                                        <p:attrNameLst>
                                          <p:attrName>ppt_x</p:attrName>
                                          <p:attrName>ppt_y</p:attrName>
                                        </p:attrNameLst>
                                      </p:cBhvr>
                                      <p:rCtr x="35" y="-144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3" grpId="1" animBg="1"/>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2176008"/>
            <a:ext cx="8229600" cy="4525963"/>
          </a:xfrm>
        </p:spPr>
        <p:txBody>
          <a:bodyPr>
            <a:normAutofit fontScale="85000" lnSpcReduction="20000"/>
          </a:bodyPr>
          <a:lstStyle/>
          <a:p>
            <a:pPr marL="0" indent="0" fontAlgn="base">
              <a:buNone/>
            </a:pPr>
            <a:r>
              <a:rPr lang="vi-VN" dirty="0" smtClean="0"/>
              <a:t>- </a:t>
            </a:r>
            <a:r>
              <a:rPr lang="vi-VN" dirty="0"/>
              <a:t>Nhiều công trường thủ công ra đời.</a:t>
            </a:r>
          </a:p>
          <a:p>
            <a:pPr marL="0" indent="0" fontAlgn="base">
              <a:buNone/>
            </a:pPr>
            <a:r>
              <a:rPr lang="vi-VN" dirty="0"/>
              <a:t>- Nhiều trung tâm công nghiệp, thương mại, tài chính hình thành. Tiêu biểu là Luân Đôn – thủ </a:t>
            </a:r>
            <a:r>
              <a:rPr lang="en-US" dirty="0"/>
              <a:t>đ</a:t>
            </a:r>
            <a:r>
              <a:rPr lang="vi-VN" dirty="0" smtClean="0"/>
              <a:t>ô </a:t>
            </a:r>
            <a:r>
              <a:rPr lang="vi-VN" dirty="0"/>
              <a:t>nước Anh.</a:t>
            </a:r>
          </a:p>
          <a:p>
            <a:pPr marL="0" indent="0" fontAlgn="base">
              <a:buNone/>
            </a:pPr>
            <a:r>
              <a:rPr lang="vi-VN" dirty="0"/>
              <a:t>- Có nhiều phát minh mới về kĩ thuật, các hình thức lao động hợp lý làm cho năng xuất lao động tăng.</a:t>
            </a:r>
          </a:p>
          <a:p>
            <a:pPr marL="0" indent="0" fontAlgn="base">
              <a:buNone/>
            </a:pPr>
            <a:r>
              <a:rPr lang="vi-VN" dirty="0"/>
              <a:t>- Chủ nghĩa tư bản len lỏi vào nông nghiệp bằng hình thức sử dụng các thiết bị máy móc, nguồn nhân công phục vụ cho công nghiệp.</a:t>
            </a:r>
          </a:p>
          <a:p>
            <a:pPr marL="0" indent="0">
              <a:buNone/>
            </a:pPr>
            <a:endParaRPr lang="en-US" dirty="0"/>
          </a:p>
        </p:txBody>
      </p:sp>
      <p:sp>
        <p:nvSpPr>
          <p:cNvPr id="3" name="Title 2"/>
          <p:cNvSpPr>
            <a:spLocks noGrp="1"/>
          </p:cNvSpPr>
          <p:nvPr>
            <p:ph type="title"/>
          </p:nvPr>
        </p:nvSpPr>
        <p:spPr>
          <a:xfrm>
            <a:off x="457200" y="533400"/>
            <a:ext cx="8229600" cy="1600200"/>
          </a:xfrm>
        </p:spPr>
        <p:txBody>
          <a:bodyPr>
            <a:normAutofit fontScale="90000"/>
          </a:bodyPr>
          <a:lstStyle/>
          <a:p>
            <a:r>
              <a:rPr lang="vi-VN" dirty="0"/>
              <a:t>Anh được coi là quốc gia có quan hệ tư bản chủ nghĩa lớn mạnh nhất châu Âu với các đặc điểm:</a:t>
            </a:r>
            <a:br>
              <a:rPr lang="vi-VN" dirty="0"/>
            </a:br>
            <a:endParaRPr lang="en-US" dirty="0"/>
          </a:p>
        </p:txBody>
      </p:sp>
    </p:spTree>
    <p:extLst>
      <p:ext uri="{BB962C8B-B14F-4D97-AF65-F5344CB8AC3E}">
        <p14:creationId xmlns:p14="http://schemas.microsoft.com/office/powerpoint/2010/main" val="12299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33400"/>
            <a:ext cx="7772400" cy="1470025"/>
          </a:xfrm>
        </p:spPr>
        <p:txBody>
          <a:bodyPr>
            <a:normAutofit fontScale="90000"/>
          </a:bodyPr>
          <a:lstStyle/>
          <a:p>
            <a:r>
              <a:rPr lang="en-US" dirty="0" smtClean="0"/>
              <a:t>LỊCH SỬ THẾ GIỚI CẬN ĐẠI </a:t>
            </a:r>
            <a:br>
              <a:rPr lang="en-US" dirty="0" smtClean="0"/>
            </a:br>
            <a:r>
              <a:rPr lang="en-US" dirty="0" smtClean="0"/>
              <a:t>TỪ GIỮA THẾ KỈ XVI ĐẾN NĂM 1917. </a:t>
            </a:r>
            <a:endParaRPr lang="en-US" dirty="0"/>
          </a:p>
        </p:txBody>
      </p:sp>
      <p:sp>
        <p:nvSpPr>
          <p:cNvPr id="3" name="Subtitle 2"/>
          <p:cNvSpPr>
            <a:spLocks noGrp="1"/>
          </p:cNvSpPr>
          <p:nvPr>
            <p:ph type="subTitle" idx="1"/>
          </p:nvPr>
        </p:nvSpPr>
        <p:spPr>
          <a:xfrm>
            <a:off x="838200" y="2133600"/>
            <a:ext cx="7620000" cy="2514600"/>
          </a:xfrm>
        </p:spPr>
        <p:txBody>
          <a:bodyPr>
            <a:normAutofit fontScale="92500"/>
          </a:bodyPr>
          <a:lstStyle/>
          <a:p>
            <a:r>
              <a:rPr lang="en-US" b="1" dirty="0" err="1" smtClean="0">
                <a:solidFill>
                  <a:srgbClr val="FF0000"/>
                </a:solidFill>
                <a:latin typeface="Arial" panose="020B0604020202020204" pitchFamily="34" charset="0"/>
                <a:cs typeface="Arial" panose="020B0604020202020204" pitchFamily="34" charset="0"/>
              </a:rPr>
              <a:t>Chương</a:t>
            </a:r>
            <a:r>
              <a:rPr lang="en-US" b="1" dirty="0" smtClean="0">
                <a:solidFill>
                  <a:srgbClr val="FF0000"/>
                </a:solidFill>
                <a:latin typeface="Arial" panose="020B0604020202020204" pitchFamily="34" charset="0"/>
                <a:cs typeface="Arial" panose="020B0604020202020204" pitchFamily="34" charset="0"/>
              </a:rPr>
              <a:t> 1</a:t>
            </a:r>
          </a:p>
          <a:p>
            <a:r>
              <a:rPr lang="en-US" b="1" dirty="0" err="1" smtClean="0">
                <a:solidFill>
                  <a:srgbClr val="FF0000"/>
                </a:solidFill>
                <a:latin typeface="Arial" panose="020B0604020202020204" pitchFamily="34" charset="0"/>
                <a:cs typeface="Arial" panose="020B0604020202020204" pitchFamily="34" charset="0"/>
              </a:rPr>
              <a:t>Thời</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kỳ</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xác</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lập</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của</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chủ</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nghĩa</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tư</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bản</a:t>
            </a:r>
            <a:endParaRPr lang="en-US" b="1" dirty="0" smtClean="0">
              <a:solidFill>
                <a:srgbClr val="FF0000"/>
              </a:solidFill>
              <a:latin typeface="Arial" panose="020B0604020202020204" pitchFamily="34" charset="0"/>
              <a:cs typeface="Arial" panose="020B0604020202020204" pitchFamily="34" charset="0"/>
            </a:endParaRPr>
          </a:p>
          <a:p>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từ</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giữa</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thế</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kỉ</a:t>
            </a:r>
            <a:r>
              <a:rPr lang="en-US" b="1" dirty="0" smtClean="0">
                <a:solidFill>
                  <a:srgbClr val="FF0000"/>
                </a:solidFill>
                <a:latin typeface="Arial" panose="020B0604020202020204" pitchFamily="34" charset="0"/>
                <a:cs typeface="Arial" panose="020B0604020202020204" pitchFamily="34" charset="0"/>
              </a:rPr>
              <a:t>  XVI </a:t>
            </a:r>
          </a:p>
          <a:p>
            <a:r>
              <a:rPr lang="en-US" b="1" dirty="0" err="1" smtClean="0">
                <a:solidFill>
                  <a:srgbClr val="FF0000"/>
                </a:solidFill>
                <a:latin typeface="Arial" panose="020B0604020202020204" pitchFamily="34" charset="0"/>
                <a:cs typeface="Arial" panose="020B0604020202020204" pitchFamily="34" charset="0"/>
              </a:rPr>
              <a:t>đến</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nửa</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sau</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thế</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kỷ</a:t>
            </a:r>
            <a:r>
              <a:rPr lang="en-US" b="1" dirty="0" smtClean="0">
                <a:solidFill>
                  <a:srgbClr val="FF0000"/>
                </a:solidFill>
                <a:latin typeface="Arial" panose="020B0604020202020204" pitchFamily="34" charset="0"/>
                <a:cs typeface="Arial" panose="020B0604020202020204" pitchFamily="34" charset="0"/>
              </a:rPr>
              <a:t> XIX )</a:t>
            </a:r>
          </a:p>
          <a:p>
            <a:endParaRPr lang="en-US" dirty="0"/>
          </a:p>
        </p:txBody>
      </p:sp>
    </p:spTree>
    <p:extLst>
      <p:ext uri="{BB962C8B-B14F-4D97-AF65-F5344CB8AC3E}">
        <p14:creationId xmlns:p14="http://schemas.microsoft.com/office/powerpoint/2010/main" val="280918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329" t="28385" r="25036" b="13281"/>
          <a:stretch/>
        </p:blipFill>
        <p:spPr bwMode="auto">
          <a:xfrm>
            <a:off x="-24493" y="381000"/>
            <a:ext cx="909229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304800" y="381000"/>
            <a:ext cx="6477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9600" b="0" dirty="0" smtClean="0">
                <a:sym typeface="Wingdings"/>
              </a:rPr>
              <a:t></a:t>
            </a:r>
            <a:endParaRPr lang="en-US" sz="6600" b="0" dirty="0"/>
          </a:p>
        </p:txBody>
      </p:sp>
    </p:spTree>
    <p:controls>
      <mc:AlternateContent xmlns:mc="http://schemas.openxmlformats.org/markup-compatibility/2006">
        <mc:Choice xmlns:v="urn:schemas-microsoft-com:vml" Requires="v">
          <p:control spid="4118" name="TextBox1" r:id="rId2" imgW="6400800" imgH="1523880"/>
        </mc:Choice>
        <mc:Fallback>
          <p:control name="TextBox1" r:id="rId2" imgW="6400800" imgH="1523880">
            <p:pic>
              <p:nvPicPr>
                <p:cNvPr id="0" name="TextBox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609600"/>
                  <a:ext cx="6400800" cy="152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19" name="TextBox2" r:id="rId3" imgW="6400800" imgH="990720"/>
        </mc:Choice>
        <mc:Fallback>
          <p:control name="TextBox2" r:id="rId3" imgW="6400800" imgH="990720">
            <p:pic>
              <p:nvPicPr>
                <p:cNvPr id="0" name="TextBox2"/>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3622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20" name="TextBox3" r:id="rId4" imgW="6400800" imgH="990720"/>
        </mc:Choice>
        <mc:Fallback>
          <p:control name="TextBox3" r:id="rId4" imgW="6400800" imgH="990720">
            <p:pic>
              <p:nvPicPr>
                <p:cNvPr id="0" name="TextBox3"/>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7338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21" name="TextBox4" r:id="rId5" imgW="6400800" imgH="990720"/>
        </mc:Choice>
        <mc:Fallback>
          <p:control name="TextBox4" r:id="rId5" imgW="6400800" imgH="990720">
            <p:pic>
              <p:nvPicPr>
                <p:cNvPr id="0" name="TextBox4"/>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181600"/>
                  <a:ext cx="6400800" cy="990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5626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 Lược đồ cách mạng tư sản Anh - Website của Phạm Minh Tu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4953000" cy="6534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2800" y="3657600"/>
            <a:ext cx="1600200" cy="1200329"/>
          </a:xfrm>
          <a:prstGeom prst="rect">
            <a:avLst/>
          </a:prstGeom>
          <a:solidFill>
            <a:schemeClr val="accent3">
              <a:lumMod val="40000"/>
              <a:lumOff val="60000"/>
            </a:schemeClr>
          </a:solidFill>
        </p:spPr>
        <p:txBody>
          <a:bodyPr wrap="square" rtlCol="0">
            <a:spAutoFit/>
          </a:bodyPr>
          <a:lstStyle/>
          <a:p>
            <a:pPr algn="ctr"/>
            <a:r>
              <a:rPr lang="en-US" sz="2400" b="1" dirty="0" err="1" smtClean="0">
                <a:solidFill>
                  <a:srgbClr val="FF0000"/>
                </a:solidFill>
              </a:rPr>
              <a:t>Vua</a:t>
            </a:r>
            <a:r>
              <a:rPr lang="en-US" sz="2400" b="1" dirty="0" smtClean="0">
                <a:solidFill>
                  <a:srgbClr val="FF0000"/>
                </a:solidFill>
              </a:rPr>
              <a:t> </a:t>
            </a:r>
          </a:p>
          <a:p>
            <a:pPr algn="ctr"/>
            <a:r>
              <a:rPr lang="en-US" sz="2400" b="1" dirty="0" err="1" smtClean="0">
                <a:solidFill>
                  <a:srgbClr val="FF0000"/>
                </a:solidFill>
              </a:rPr>
              <a:t>Sác</a:t>
            </a:r>
            <a:r>
              <a:rPr lang="en-US" sz="2400" b="1" dirty="0" smtClean="0">
                <a:solidFill>
                  <a:srgbClr val="FF0000"/>
                </a:solidFill>
              </a:rPr>
              <a:t>- </a:t>
            </a:r>
            <a:r>
              <a:rPr lang="en-US" sz="2400" b="1" dirty="0" err="1" smtClean="0">
                <a:solidFill>
                  <a:srgbClr val="FF0000"/>
                </a:solidFill>
              </a:rPr>
              <a:t>lơ</a:t>
            </a:r>
            <a:r>
              <a:rPr lang="en-US" sz="2400" b="1" dirty="0" smtClean="0">
                <a:solidFill>
                  <a:srgbClr val="FF0000"/>
                </a:solidFill>
              </a:rPr>
              <a:t> 1 </a:t>
            </a:r>
          </a:p>
          <a:p>
            <a:pPr algn="ctr"/>
            <a:r>
              <a:rPr lang="en-US" sz="2400" b="1" dirty="0" err="1" smtClean="0">
                <a:solidFill>
                  <a:srgbClr val="FF0000"/>
                </a:solidFill>
              </a:rPr>
              <a:t>bị</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tử</a:t>
            </a:r>
            <a:r>
              <a:rPr lang="en-US" sz="2400" b="1" dirty="0" smtClean="0">
                <a:solidFill>
                  <a:srgbClr val="FF0000"/>
                </a:solidFill>
              </a:rPr>
              <a:t> </a:t>
            </a:r>
            <a:endParaRPr lang="en-US" sz="2400" b="1" dirty="0">
              <a:solidFill>
                <a:srgbClr val="FF0000"/>
              </a:solidFill>
            </a:endParaRPr>
          </a:p>
        </p:txBody>
      </p:sp>
      <p:cxnSp>
        <p:nvCxnSpPr>
          <p:cNvPr id="6" name="Straight Arrow Connector 5"/>
          <p:cNvCxnSpPr/>
          <p:nvPr/>
        </p:nvCxnSpPr>
        <p:spPr>
          <a:xfrm flipH="1">
            <a:off x="6400800" y="48006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Donut 7"/>
          <p:cNvSpPr/>
          <p:nvPr/>
        </p:nvSpPr>
        <p:spPr>
          <a:xfrm>
            <a:off x="6172200" y="3810000"/>
            <a:ext cx="685800" cy="685800"/>
          </a:xfrm>
          <a:prstGeom prst="donut">
            <a:avLst>
              <a:gd name="adj" fmla="val 8333"/>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5181600" y="4114800"/>
            <a:ext cx="685800" cy="685800"/>
          </a:xfrm>
          <a:prstGeom prst="donut">
            <a:avLst>
              <a:gd name="adj" fmla="val 83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7181850" y="5105400"/>
            <a:ext cx="1600200" cy="1569660"/>
          </a:xfrm>
          <a:prstGeom prst="rect">
            <a:avLst/>
          </a:prstGeom>
          <a:solidFill>
            <a:schemeClr val="accent3">
              <a:lumMod val="40000"/>
              <a:lumOff val="60000"/>
            </a:schemeClr>
          </a:solidFill>
        </p:spPr>
        <p:txBody>
          <a:bodyPr wrap="square" rtlCol="0">
            <a:spAutoFit/>
          </a:bodyPr>
          <a:lstStyle/>
          <a:p>
            <a:pPr algn="ctr"/>
            <a:r>
              <a:rPr lang="en-US" sz="2400" b="1" dirty="0" err="1" smtClean="0">
                <a:solidFill>
                  <a:srgbClr val="FF0000"/>
                </a:solidFill>
              </a:rPr>
              <a:t>Cơ</a:t>
            </a:r>
            <a:r>
              <a:rPr lang="en-US" sz="2400" b="1" dirty="0" smtClean="0">
                <a:solidFill>
                  <a:srgbClr val="FF0000"/>
                </a:solidFill>
              </a:rPr>
              <a:t>  </a:t>
            </a:r>
            <a:r>
              <a:rPr lang="en-US" sz="2400" b="1" dirty="0" err="1" smtClean="0">
                <a:solidFill>
                  <a:srgbClr val="FF0000"/>
                </a:solidFill>
              </a:rPr>
              <a:t>quan</a:t>
            </a:r>
            <a:r>
              <a:rPr lang="en-US" sz="2400" b="1" dirty="0" smtClean="0">
                <a:solidFill>
                  <a:srgbClr val="FF0000"/>
                </a:solidFill>
              </a:rPr>
              <a:t> </a:t>
            </a:r>
            <a:r>
              <a:rPr lang="en-US" sz="2400" b="1" dirty="0" err="1" smtClean="0">
                <a:solidFill>
                  <a:srgbClr val="FF0000"/>
                </a:solidFill>
              </a:rPr>
              <a:t>tham</a:t>
            </a:r>
            <a:r>
              <a:rPr lang="en-US" sz="2400" b="1" dirty="0" smtClean="0">
                <a:solidFill>
                  <a:srgbClr val="FF0000"/>
                </a:solidFill>
              </a:rPr>
              <a:t> </a:t>
            </a:r>
            <a:r>
              <a:rPr lang="en-US" sz="2400" b="1" dirty="0" err="1" smtClean="0">
                <a:solidFill>
                  <a:srgbClr val="FF0000"/>
                </a:solidFill>
              </a:rPr>
              <a:t>mưu</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p>
          <a:p>
            <a:pPr algn="ctr"/>
            <a:r>
              <a:rPr lang="en-US" sz="2400" b="1" dirty="0" err="1" smtClean="0">
                <a:solidFill>
                  <a:srgbClr val="FF0000"/>
                </a:solidFill>
              </a:rPr>
              <a:t>Quốc</a:t>
            </a:r>
            <a:r>
              <a:rPr lang="en-US" sz="2400" b="1" dirty="0" smtClean="0">
                <a:solidFill>
                  <a:srgbClr val="FF0000"/>
                </a:solidFill>
              </a:rPr>
              <a:t>  </a:t>
            </a:r>
            <a:r>
              <a:rPr lang="en-US" sz="2400" b="1" dirty="0" err="1" smtClean="0">
                <a:solidFill>
                  <a:srgbClr val="FF0000"/>
                </a:solidFill>
              </a:rPr>
              <a:t>hội</a:t>
            </a:r>
            <a:endParaRPr lang="en-US" sz="2400" b="1" dirty="0">
              <a:solidFill>
                <a:srgbClr val="FF0000"/>
              </a:solidFill>
            </a:endParaRPr>
          </a:p>
        </p:txBody>
      </p:sp>
    </p:spTree>
    <p:extLst>
      <p:ext uri="{BB962C8B-B14F-4D97-AF65-F5344CB8AC3E}">
        <p14:creationId xmlns:p14="http://schemas.microsoft.com/office/powerpoint/2010/main" val="38419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1)">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err="1" smtClean="0"/>
              <a:t>Diễn</a:t>
            </a:r>
            <a:r>
              <a:rPr lang="en-US" dirty="0" smtClean="0"/>
              <a:t> </a:t>
            </a:r>
            <a:r>
              <a:rPr lang="en-US" dirty="0" err="1" smtClean="0"/>
              <a:t>biến</a:t>
            </a:r>
            <a:r>
              <a:rPr lang="en-US" dirty="0" smtClean="0"/>
              <a:t> </a:t>
            </a:r>
            <a:r>
              <a:rPr lang="en-US" dirty="0" err="1" smtClean="0"/>
              <a:t>cách</a:t>
            </a:r>
            <a:r>
              <a:rPr lang="en-US" dirty="0" smtClean="0"/>
              <a:t> </a:t>
            </a:r>
            <a:r>
              <a:rPr lang="en-US" dirty="0" err="1" smtClean="0"/>
              <a:t>mạng</a:t>
            </a:r>
            <a:r>
              <a:rPr lang="en-US" dirty="0" smtClean="0"/>
              <a:t>, </a:t>
            </a:r>
            <a:r>
              <a:rPr lang="en-US" dirty="0" err="1" smtClean="0"/>
              <a:t>tư</a:t>
            </a:r>
            <a:r>
              <a:rPr lang="en-US" dirty="0" smtClean="0"/>
              <a:t> </a:t>
            </a:r>
            <a:r>
              <a:rPr lang="en-US" dirty="0" err="1" smtClean="0"/>
              <a:t>sản</a:t>
            </a:r>
            <a:r>
              <a:rPr lang="en-US" dirty="0" smtClean="0"/>
              <a:t> </a:t>
            </a:r>
            <a:r>
              <a:rPr lang="en-US" dirty="0" err="1" smtClean="0"/>
              <a:t>Anh</a:t>
            </a:r>
            <a:r>
              <a:rPr lang="en-US" dirty="0" smtClean="0"/>
              <a:t> </a:t>
            </a:r>
            <a:endParaRPr lang="en-US" dirty="0"/>
          </a:p>
        </p:txBody>
      </p:sp>
    </p:spTree>
    <p:controls>
      <mc:AlternateContent xmlns:mc="http://schemas.openxmlformats.org/markup-compatibility/2006">
        <mc:Choice xmlns:v="urn:schemas-microsoft-com:vml" Requires="v">
          <p:control spid="3082" name="TextBox1" r:id="rId2" imgW="8458200" imgH="5257800"/>
        </mc:Choice>
        <mc:Fallback>
          <p:control name="TextBox1" r:id="rId2" imgW="8458200" imgH="525780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458200" cy="5257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7887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smtClean="0"/>
              <a:t>3. </a:t>
            </a:r>
            <a:r>
              <a:rPr lang="vi-VN" b="1" dirty="0" smtClean="0"/>
              <a:t>Ý </a:t>
            </a:r>
            <a:r>
              <a:rPr lang="vi-VN" b="1" dirty="0"/>
              <a:t>nghĩa lịch sử của Cách mạng tư sản Anh thế kỉ XVII</a:t>
            </a:r>
            <a:endParaRPr lang="en-US" dirty="0"/>
          </a:p>
        </p:txBody>
      </p:sp>
      <p:sp>
        <p:nvSpPr>
          <p:cNvPr id="3" name="Content Placeholder 2"/>
          <p:cNvSpPr>
            <a:spLocks noGrp="1"/>
          </p:cNvSpPr>
          <p:nvPr>
            <p:ph idx="1"/>
          </p:nvPr>
        </p:nvSpPr>
        <p:spPr/>
        <p:txBody>
          <a:bodyPr>
            <a:normAutofit/>
          </a:bodyPr>
          <a:lstStyle/>
          <a:p>
            <a:r>
              <a:rPr lang="vi-VN" b="1" dirty="0" smtClean="0"/>
              <a:t>Rút </a:t>
            </a:r>
            <a:r>
              <a:rPr lang="vi-VN" b="1" dirty="0"/>
              <a:t>ra tính chất của cuộc cách mạng tư sản Anh</a:t>
            </a:r>
            <a:r>
              <a:rPr lang="vi-VN" b="1" dirty="0" smtClean="0"/>
              <a:t>?</a:t>
            </a:r>
            <a:endParaRPr lang="en-US" b="1" dirty="0" smtClean="0"/>
          </a:p>
          <a:p>
            <a:r>
              <a:rPr lang="vi-VN" b="1" dirty="0" smtClean="0"/>
              <a:t>Hạn </a:t>
            </a:r>
            <a:r>
              <a:rPr lang="vi-VN" b="1" dirty="0"/>
              <a:t>chế của cách mạng tư sản Anh là gì</a:t>
            </a:r>
            <a:r>
              <a:rPr lang="vi-VN" b="1" dirty="0" smtClean="0"/>
              <a:t>?</a:t>
            </a:r>
            <a:endParaRPr lang="en-US" b="1" dirty="0" smtClean="0"/>
          </a:p>
          <a:p>
            <a:endParaRPr lang="en-US" dirty="0"/>
          </a:p>
        </p:txBody>
      </p:sp>
    </p:spTree>
    <p:extLst>
      <p:ext uri="{BB962C8B-B14F-4D97-AF65-F5344CB8AC3E}">
        <p14:creationId xmlns:p14="http://schemas.microsoft.com/office/powerpoint/2010/main" val="429456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vi-VN" dirty="0"/>
              <a:t>Rút ra tính chất của cuộc cách mạng tư sản Anh?</a:t>
            </a:r>
            <a:endParaRPr lang="en-US" dirty="0"/>
          </a:p>
        </p:txBody>
      </p:sp>
      <p:sp>
        <p:nvSpPr>
          <p:cNvPr id="3" name="Content Placeholder 2"/>
          <p:cNvSpPr>
            <a:spLocks noGrp="1"/>
          </p:cNvSpPr>
          <p:nvPr>
            <p:ph idx="1"/>
          </p:nvPr>
        </p:nvSpPr>
        <p:spPr/>
        <p:txBody>
          <a:bodyPr/>
          <a:lstStyle/>
          <a:p>
            <a:endParaRPr lang="en-US" b="1" dirty="0" smtClean="0"/>
          </a:p>
          <a:p>
            <a:pPr marL="0" indent="0">
              <a:buNone/>
            </a:pPr>
            <a:r>
              <a:rPr lang="vi-VN" dirty="0" smtClean="0"/>
              <a:t> </a:t>
            </a:r>
            <a:r>
              <a:rPr lang="en-US" dirty="0" smtClean="0"/>
              <a:t>- </a:t>
            </a:r>
            <a:r>
              <a:rPr lang="vi-VN" dirty="0" smtClean="0"/>
              <a:t>Đây là một cuộc cách mạng tư sản. </a:t>
            </a:r>
            <a:endParaRPr lang="en-US" dirty="0" smtClean="0"/>
          </a:p>
          <a:p>
            <a:pPr marL="0" indent="0">
              <a:buNone/>
            </a:pPr>
            <a:r>
              <a:rPr lang="en-US" dirty="0" smtClean="0"/>
              <a:t>- </a:t>
            </a:r>
            <a:r>
              <a:rPr lang="vi-VN" dirty="0" smtClean="0"/>
              <a:t>Nó mở đường cho chủ nghĩa tư bản phát triển mạnh mẽ hơn, đem lại thắng lợi cho giai cấp tư sản và quý tộc mới</a:t>
            </a:r>
            <a:endParaRPr lang="en-US" dirty="0"/>
          </a:p>
        </p:txBody>
      </p:sp>
    </p:spTree>
    <p:extLst>
      <p:ext uri="{BB962C8B-B14F-4D97-AF65-F5344CB8AC3E}">
        <p14:creationId xmlns:p14="http://schemas.microsoft.com/office/powerpoint/2010/main" val="132595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Hạn</a:t>
            </a:r>
            <a:r>
              <a:rPr lang="en-US" dirty="0" smtClean="0"/>
              <a:t> </a:t>
            </a:r>
            <a:r>
              <a:rPr lang="en-US" dirty="0" err="1" smtClean="0"/>
              <a:t>chế</a:t>
            </a:r>
            <a:r>
              <a:rPr lang="en-US" dirty="0" smtClean="0"/>
              <a:t> </a:t>
            </a:r>
            <a:r>
              <a:rPr lang="en-US" dirty="0" err="1" smtClean="0"/>
              <a:t>của</a:t>
            </a:r>
            <a:r>
              <a:rPr lang="en-US" dirty="0" smtClean="0"/>
              <a:t> </a:t>
            </a:r>
            <a:r>
              <a:rPr lang="en-US" dirty="0" err="1" smtClean="0"/>
              <a:t>cuộc</a:t>
            </a:r>
            <a:r>
              <a:rPr lang="en-US" dirty="0" smtClean="0"/>
              <a:t> </a:t>
            </a:r>
            <a:r>
              <a:rPr lang="en-US" dirty="0" err="1" smtClean="0"/>
              <a:t>cách</a:t>
            </a:r>
            <a:r>
              <a:rPr lang="en-US" dirty="0" smtClean="0"/>
              <a:t> </a:t>
            </a:r>
            <a:r>
              <a:rPr lang="en-US" dirty="0" err="1" smtClean="0"/>
              <a:t>mạng</a:t>
            </a:r>
            <a:r>
              <a:rPr lang="en-US" dirty="0" smtClean="0"/>
              <a:t> </a:t>
            </a:r>
            <a:r>
              <a:rPr lang="en-US" dirty="0" err="1" smtClean="0"/>
              <a:t>tư</a:t>
            </a:r>
            <a:r>
              <a:rPr lang="en-US" dirty="0" smtClean="0"/>
              <a:t> </a:t>
            </a:r>
            <a:r>
              <a:rPr lang="en-US" dirty="0" err="1" smtClean="0"/>
              <a:t>sản</a:t>
            </a:r>
            <a:r>
              <a:rPr lang="en-US" dirty="0" smtClean="0"/>
              <a:t> Anh </a:t>
            </a:r>
            <a:endParaRPr lang="en-US" dirty="0"/>
          </a:p>
        </p:txBody>
      </p:sp>
      <p:sp>
        <p:nvSpPr>
          <p:cNvPr id="3" name="Content Placeholder 2"/>
          <p:cNvSpPr>
            <a:spLocks noGrp="1"/>
          </p:cNvSpPr>
          <p:nvPr>
            <p:ph idx="1"/>
          </p:nvPr>
        </p:nvSpPr>
        <p:spPr/>
        <p:txBody>
          <a:bodyPr/>
          <a:lstStyle/>
          <a:p>
            <a:r>
              <a:rPr lang="en-US" dirty="0"/>
              <a:t>C</a:t>
            </a:r>
            <a:r>
              <a:rPr lang="vi-VN" dirty="0" smtClean="0"/>
              <a:t>uộc </a:t>
            </a:r>
            <a:r>
              <a:rPr lang="vi-VN" dirty="0"/>
              <a:t>cách mạng không triệt để vì vẫn còn "ngôi vua". </a:t>
            </a:r>
            <a:endParaRPr lang="en-US" dirty="0" smtClean="0"/>
          </a:p>
          <a:p>
            <a:r>
              <a:rPr lang="en-US" dirty="0"/>
              <a:t>C</a:t>
            </a:r>
            <a:r>
              <a:rPr lang="vi-VN" dirty="0" smtClean="0"/>
              <a:t>ách </a:t>
            </a:r>
            <a:r>
              <a:rPr lang="vi-VN" dirty="0"/>
              <a:t>mạng chỉ đáp ứng được quyền lợi cho giai cấp tư sản và quý tộc mới, còn nhân dân không được hưởng chút quyền lợi gì.</a:t>
            </a:r>
            <a:endParaRPr lang="en-US" dirty="0"/>
          </a:p>
        </p:txBody>
      </p:sp>
    </p:spTree>
    <p:extLst>
      <p:ext uri="{BB962C8B-B14F-4D97-AF65-F5344CB8AC3E}">
        <p14:creationId xmlns:p14="http://schemas.microsoft.com/office/powerpoint/2010/main" val="3182406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685800"/>
            <a:ext cx="8229600" cy="4525963"/>
          </a:xfrm>
        </p:spPr>
        <p:txBody>
          <a:bodyPr>
            <a:normAutofit fontScale="92500" lnSpcReduction="20000"/>
          </a:bodyPr>
          <a:lstStyle/>
          <a:p>
            <a:pPr marL="0" indent="0">
              <a:buNone/>
            </a:pPr>
            <a:r>
              <a:rPr lang="en-US" dirty="0"/>
              <a:t>- Chia </a:t>
            </a:r>
            <a:r>
              <a:rPr lang="en-US" dirty="0" err="1"/>
              <a:t>nhóm</a:t>
            </a:r>
            <a:r>
              <a:rPr lang="en-US" dirty="0"/>
              <a:t> </a:t>
            </a:r>
            <a:r>
              <a:rPr lang="en-US" dirty="0" err="1"/>
              <a:t>theo</a:t>
            </a:r>
            <a:r>
              <a:rPr lang="en-US" dirty="0"/>
              <a:t> </a:t>
            </a:r>
            <a:r>
              <a:rPr lang="en-US" dirty="0" err="1"/>
              <a:t>p</a:t>
            </a:r>
            <a:r>
              <a:rPr lang="en-US" dirty="0" err="1" smtClean="0"/>
              <a:t>hòng</a:t>
            </a:r>
            <a:r>
              <a:rPr lang="en-US" dirty="0" smtClean="0"/>
              <a:t>  </a:t>
            </a:r>
            <a:r>
              <a:rPr lang="en-US" dirty="0" err="1"/>
              <a:t>mỗi</a:t>
            </a:r>
            <a:r>
              <a:rPr lang="en-US" dirty="0"/>
              <a:t> </a:t>
            </a:r>
            <a:r>
              <a:rPr lang="en-US" dirty="0" err="1"/>
              <a:t>phòng</a:t>
            </a:r>
            <a:r>
              <a:rPr lang="en-US" dirty="0"/>
              <a:t> 4 </a:t>
            </a:r>
            <a:r>
              <a:rPr lang="en-US" dirty="0">
                <a:sym typeface="Wingdings"/>
              </a:rPr>
              <a:t></a:t>
            </a:r>
            <a:r>
              <a:rPr lang="en-US" dirty="0"/>
              <a:t> 5hs. </a:t>
            </a:r>
            <a:r>
              <a:rPr lang="en-US" dirty="0" err="1"/>
              <a:t>Thời</a:t>
            </a:r>
            <a:r>
              <a:rPr lang="en-US" dirty="0"/>
              <a:t> </a:t>
            </a:r>
            <a:r>
              <a:rPr lang="en-US" dirty="0" err="1"/>
              <a:t>gian</a:t>
            </a:r>
            <a:r>
              <a:rPr lang="en-US" dirty="0"/>
              <a:t>: 6</a:t>
            </a:r>
            <a:r>
              <a:rPr lang="en-US" dirty="0" smtClean="0"/>
              <a:t> </a:t>
            </a:r>
            <a:r>
              <a:rPr lang="en-US" dirty="0" err="1"/>
              <a:t>phút</a:t>
            </a:r>
            <a:r>
              <a:rPr lang="en-US" dirty="0"/>
              <a:t>. </a:t>
            </a:r>
          </a:p>
          <a:p>
            <a:pPr>
              <a:buFontTx/>
              <a:buChar char="-"/>
            </a:pPr>
            <a:r>
              <a:rPr lang="en-US" dirty="0" err="1" smtClean="0"/>
              <a:t>Thảo</a:t>
            </a:r>
            <a:r>
              <a:rPr lang="en-US" dirty="0" smtClean="0"/>
              <a:t> </a:t>
            </a:r>
            <a:r>
              <a:rPr lang="en-US" dirty="0" err="1"/>
              <a:t>luận</a:t>
            </a:r>
            <a:r>
              <a:rPr lang="en-US" dirty="0"/>
              <a:t>, </a:t>
            </a:r>
            <a:r>
              <a:rPr lang="en-US" dirty="0" err="1"/>
              <a:t>hoàn</a:t>
            </a:r>
            <a:r>
              <a:rPr lang="en-US" dirty="0"/>
              <a:t> </a:t>
            </a:r>
            <a:r>
              <a:rPr lang="en-US" dirty="0" err="1" smtClean="0"/>
              <a:t>thiện</a:t>
            </a:r>
            <a:r>
              <a:rPr lang="en-US" dirty="0"/>
              <a:t> </a:t>
            </a:r>
            <a:r>
              <a:rPr lang="en-US" dirty="0" err="1" smtClean="0"/>
              <a:t>bảng</a:t>
            </a:r>
            <a:r>
              <a:rPr lang="en-US" dirty="0" smtClean="0"/>
              <a:t> :  </a:t>
            </a:r>
            <a:r>
              <a:rPr lang="en-US" dirty="0" err="1" smtClean="0"/>
              <a:t>Có</a:t>
            </a:r>
            <a:r>
              <a:rPr lang="en-US" dirty="0" smtClean="0"/>
              <a:t>  </a:t>
            </a:r>
            <a:r>
              <a:rPr lang="en-US" dirty="0" err="1" smtClean="0"/>
              <a:t>thể</a:t>
            </a:r>
            <a:r>
              <a:rPr lang="en-US" dirty="0" smtClean="0"/>
              <a:t> </a:t>
            </a:r>
            <a:r>
              <a:rPr lang="en-US" dirty="0" err="1" smtClean="0"/>
              <a:t>dùng</a:t>
            </a:r>
            <a:r>
              <a:rPr lang="en-US" dirty="0" smtClean="0"/>
              <a:t> </a:t>
            </a:r>
            <a:r>
              <a:rPr lang="en-US" dirty="0" err="1" smtClean="0"/>
              <a:t>bản</a:t>
            </a:r>
            <a:r>
              <a:rPr lang="en-US" dirty="0" smtClean="0"/>
              <a:t> Word ( </a:t>
            </a:r>
            <a:r>
              <a:rPr lang="en-US" dirty="0" err="1" smtClean="0"/>
              <a:t>tải</a:t>
            </a:r>
            <a:r>
              <a:rPr lang="en-US" dirty="0" smtClean="0"/>
              <a:t> </a:t>
            </a:r>
            <a:r>
              <a:rPr lang="en-US" dirty="0" err="1" smtClean="0"/>
              <a:t>trên</a:t>
            </a:r>
            <a:r>
              <a:rPr lang="en-US" dirty="0" smtClean="0"/>
              <a:t> </a:t>
            </a:r>
            <a:r>
              <a:rPr lang="en-US" dirty="0" err="1" smtClean="0"/>
              <a:t>padlet</a:t>
            </a:r>
            <a:r>
              <a:rPr lang="en-US" dirty="0" smtClean="0"/>
              <a:t>)   </a:t>
            </a:r>
            <a:r>
              <a:rPr lang="en-US" dirty="0" err="1" smtClean="0"/>
              <a:t>hoặc</a:t>
            </a:r>
            <a:r>
              <a:rPr lang="en-US" dirty="0" smtClean="0"/>
              <a:t> </a:t>
            </a:r>
            <a:r>
              <a:rPr lang="en-US" dirty="0" err="1"/>
              <a:t>v</a:t>
            </a:r>
            <a:r>
              <a:rPr lang="en-US" dirty="0" err="1" smtClean="0"/>
              <a:t>iết</a:t>
            </a:r>
            <a:r>
              <a:rPr lang="en-US" dirty="0" smtClean="0"/>
              <a:t>  </a:t>
            </a:r>
            <a:r>
              <a:rPr lang="en-US" dirty="0" err="1" smtClean="0"/>
              <a:t>tay</a:t>
            </a:r>
            <a:r>
              <a:rPr lang="en-US" dirty="0" smtClean="0"/>
              <a:t> </a:t>
            </a:r>
          </a:p>
          <a:p>
            <a:pPr>
              <a:buFontTx/>
              <a:buChar char="-"/>
            </a:pPr>
            <a:r>
              <a:rPr lang="en-US" dirty="0" err="1" smtClean="0"/>
              <a:t>Nộp</a:t>
            </a:r>
            <a:r>
              <a:rPr lang="en-US" dirty="0" smtClean="0"/>
              <a:t> </a:t>
            </a:r>
            <a:r>
              <a:rPr lang="en-US" dirty="0" err="1" smtClean="0"/>
              <a:t>bài</a:t>
            </a:r>
            <a:r>
              <a:rPr lang="en-US" dirty="0" smtClean="0"/>
              <a:t> :   </a:t>
            </a:r>
            <a:r>
              <a:rPr lang="en-US" dirty="0" err="1" smtClean="0"/>
              <a:t>Padlet</a:t>
            </a:r>
            <a:r>
              <a:rPr lang="en-US" dirty="0"/>
              <a:t> </a:t>
            </a:r>
            <a:r>
              <a:rPr lang="en-US" dirty="0" err="1" smtClean="0"/>
              <a:t>môn</a:t>
            </a:r>
            <a:r>
              <a:rPr lang="en-US" dirty="0" smtClean="0"/>
              <a:t> </a:t>
            </a:r>
            <a:r>
              <a:rPr lang="en-US" dirty="0" err="1" smtClean="0"/>
              <a:t>Sử</a:t>
            </a:r>
            <a:r>
              <a:rPr lang="en-US" dirty="0" smtClean="0"/>
              <a:t> </a:t>
            </a:r>
            <a:endParaRPr lang="en-US" dirty="0"/>
          </a:p>
          <a:p>
            <a:pPr>
              <a:buFontTx/>
              <a:buChar char="-"/>
            </a:pPr>
            <a:r>
              <a:rPr lang="en-US" dirty="0" err="1" smtClean="0"/>
              <a:t>Đường</a:t>
            </a:r>
            <a:r>
              <a:rPr lang="en-US" dirty="0" smtClean="0"/>
              <a:t> </a:t>
            </a:r>
            <a:r>
              <a:rPr lang="en-US" dirty="0"/>
              <a:t>link : </a:t>
            </a:r>
            <a:r>
              <a:rPr lang="en-US" dirty="0">
                <a:hlinkClick r:id="rId2"/>
              </a:rPr>
              <a:t>https://</a:t>
            </a:r>
            <a:r>
              <a:rPr lang="en-US" dirty="0" smtClean="0">
                <a:hlinkClick r:id="rId2"/>
              </a:rPr>
              <a:t>padlet.com/kimngan120575/cungemhoclichsu</a:t>
            </a:r>
            <a:endParaRPr lang="en-US" dirty="0" smtClean="0"/>
          </a:p>
          <a:p>
            <a:pPr>
              <a:buFontTx/>
              <a:buChar char="-"/>
            </a:pPr>
            <a:r>
              <a:rPr lang="en-US" dirty="0" err="1" smtClean="0"/>
              <a:t>Chấm</a:t>
            </a:r>
            <a:r>
              <a:rPr lang="en-US" dirty="0" smtClean="0"/>
              <a:t> </a:t>
            </a:r>
            <a:r>
              <a:rPr lang="en-US" dirty="0" err="1" smtClean="0"/>
              <a:t>điểm</a:t>
            </a:r>
            <a:r>
              <a:rPr lang="en-US" dirty="0" smtClean="0"/>
              <a:t> </a:t>
            </a:r>
            <a:r>
              <a:rPr lang="en-US" dirty="0" err="1" smtClean="0"/>
              <a:t>bài</a:t>
            </a:r>
            <a:r>
              <a:rPr lang="en-US" dirty="0" smtClean="0"/>
              <a:t> </a:t>
            </a:r>
            <a:r>
              <a:rPr lang="en-US" dirty="0" err="1" smtClean="0"/>
              <a:t>thảo</a:t>
            </a:r>
            <a:r>
              <a:rPr lang="en-US" dirty="0" smtClean="0"/>
              <a:t> </a:t>
            </a:r>
            <a:r>
              <a:rPr lang="en-US" dirty="0" err="1" smtClean="0"/>
              <a:t>luận</a:t>
            </a:r>
            <a:r>
              <a:rPr lang="en-US" dirty="0" smtClean="0"/>
              <a:t> </a:t>
            </a:r>
            <a:r>
              <a:rPr lang="en-US" dirty="0" err="1" smtClean="0"/>
              <a:t>của</a:t>
            </a:r>
            <a:r>
              <a:rPr lang="en-US" dirty="0" smtClean="0"/>
              <a:t> </a:t>
            </a:r>
            <a:r>
              <a:rPr lang="en-US" dirty="0" err="1" smtClean="0"/>
              <a:t>nhóm</a:t>
            </a:r>
            <a:r>
              <a:rPr lang="en-US" dirty="0" smtClean="0"/>
              <a:t> </a:t>
            </a:r>
            <a:r>
              <a:rPr lang="en-US" dirty="0" err="1" smtClean="0"/>
              <a:t>bạn</a:t>
            </a:r>
            <a:r>
              <a:rPr lang="en-US" dirty="0" smtClean="0"/>
              <a:t>. </a:t>
            </a:r>
            <a:endParaRPr lang="en-US" dirty="0"/>
          </a:p>
        </p:txBody>
      </p:sp>
    </p:spTree>
    <p:extLst>
      <p:ext uri="{BB962C8B-B14F-4D97-AF65-F5344CB8AC3E}">
        <p14:creationId xmlns:p14="http://schemas.microsoft.com/office/powerpoint/2010/main" val="392448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txBox="1">
            <a:spLocks/>
          </p:cNvSpPr>
          <p:nvPr/>
        </p:nvSpPr>
        <p:spPr>
          <a:xfrm>
            <a:off x="449943" y="20574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5400" dirty="0" smtClean="0"/>
              <a:t>So </a:t>
            </a:r>
            <a:r>
              <a:rPr lang="en-US" sz="5400" dirty="0" err="1" smtClean="0"/>
              <a:t>sánh</a:t>
            </a:r>
            <a:r>
              <a:rPr lang="en-US" sz="5400" dirty="0" smtClean="0"/>
              <a:t>  </a:t>
            </a:r>
            <a:r>
              <a:rPr lang="en-US" sz="5400" dirty="0" err="1" smtClean="0"/>
              <a:t>cuộc</a:t>
            </a:r>
            <a:r>
              <a:rPr lang="en-US" sz="5400" dirty="0" smtClean="0"/>
              <a:t> </a:t>
            </a:r>
            <a:r>
              <a:rPr lang="en-US" sz="5400" dirty="0" err="1" smtClean="0"/>
              <a:t>cách</a:t>
            </a:r>
            <a:r>
              <a:rPr lang="en-US" sz="5400" dirty="0" smtClean="0"/>
              <a:t> </a:t>
            </a:r>
            <a:r>
              <a:rPr lang="en-US" sz="5400" dirty="0" err="1" smtClean="0"/>
              <a:t>mạng</a:t>
            </a:r>
            <a:r>
              <a:rPr lang="en-US" sz="5400" dirty="0" smtClean="0"/>
              <a:t> </a:t>
            </a:r>
            <a:r>
              <a:rPr lang="en-US" sz="5400" dirty="0" err="1" smtClean="0"/>
              <a:t>tư</a:t>
            </a:r>
            <a:r>
              <a:rPr lang="en-US" sz="5400" dirty="0" smtClean="0"/>
              <a:t> </a:t>
            </a:r>
            <a:r>
              <a:rPr lang="en-US" sz="5400" dirty="0" err="1" smtClean="0"/>
              <a:t>sản</a:t>
            </a:r>
            <a:r>
              <a:rPr lang="en-US" sz="5400" dirty="0" smtClean="0"/>
              <a:t> </a:t>
            </a:r>
            <a:r>
              <a:rPr lang="en-US" sz="5400" dirty="0" err="1" smtClean="0"/>
              <a:t>Hà</a:t>
            </a:r>
            <a:r>
              <a:rPr lang="en-US" sz="5400" dirty="0" smtClean="0"/>
              <a:t> Lan </a:t>
            </a:r>
            <a:r>
              <a:rPr lang="en-US" sz="5400" dirty="0" err="1" smtClean="0"/>
              <a:t>và</a:t>
            </a:r>
            <a:r>
              <a:rPr lang="en-US" sz="5400" dirty="0" smtClean="0"/>
              <a:t> </a:t>
            </a:r>
            <a:r>
              <a:rPr lang="en-US" sz="5400" dirty="0" err="1" smtClean="0"/>
              <a:t>cách</a:t>
            </a:r>
            <a:r>
              <a:rPr lang="en-US" sz="5400" dirty="0" smtClean="0"/>
              <a:t> </a:t>
            </a:r>
            <a:r>
              <a:rPr lang="en-US" sz="5400" dirty="0" err="1" smtClean="0"/>
              <a:t>mạng</a:t>
            </a:r>
            <a:r>
              <a:rPr lang="en-US" sz="5400" dirty="0" smtClean="0"/>
              <a:t> </a:t>
            </a:r>
            <a:r>
              <a:rPr lang="en-US" sz="5400" dirty="0" err="1" smtClean="0"/>
              <a:t>tư</a:t>
            </a:r>
            <a:r>
              <a:rPr lang="en-US" sz="5400" dirty="0" smtClean="0"/>
              <a:t> </a:t>
            </a:r>
            <a:r>
              <a:rPr lang="en-US" sz="5400" dirty="0" err="1" smtClean="0"/>
              <a:t>sản</a:t>
            </a:r>
            <a:r>
              <a:rPr lang="en-US" sz="5400" dirty="0" smtClean="0"/>
              <a:t> Anh ?</a:t>
            </a:r>
          </a:p>
        </p:txBody>
      </p:sp>
      <p:sp>
        <p:nvSpPr>
          <p:cNvPr id="6" name="Title 2"/>
          <p:cNvSpPr txBox="1">
            <a:spLocks/>
          </p:cNvSpPr>
          <p:nvPr/>
        </p:nvSpPr>
        <p:spPr>
          <a:xfrm>
            <a:off x="457200" y="274638"/>
            <a:ext cx="8229600" cy="1249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err="1" smtClean="0"/>
              <a:t>Thảo</a:t>
            </a:r>
            <a:r>
              <a:rPr lang="en-US" dirty="0" smtClean="0"/>
              <a:t> </a:t>
            </a:r>
            <a:r>
              <a:rPr lang="en-US" dirty="0" err="1" smtClean="0"/>
              <a:t>luận</a:t>
            </a:r>
            <a:r>
              <a:rPr lang="en-US" dirty="0" smtClean="0"/>
              <a:t> </a:t>
            </a:r>
            <a:r>
              <a:rPr lang="en-US" dirty="0" err="1" smtClean="0"/>
              <a:t>nhóm</a:t>
            </a:r>
            <a:r>
              <a:rPr lang="en-US" dirty="0" smtClean="0"/>
              <a:t> 3-5 </a:t>
            </a:r>
            <a:r>
              <a:rPr lang="en-US" dirty="0" err="1" smtClean="0"/>
              <a:t>hs</a:t>
            </a:r>
            <a:endParaRPr lang="en-US" dirty="0" smtClean="0"/>
          </a:p>
          <a:p>
            <a:r>
              <a:rPr lang="en-US" dirty="0" smtClean="0"/>
              <a:t>-   </a:t>
            </a:r>
            <a:r>
              <a:rPr lang="en-US" dirty="0" err="1" smtClean="0"/>
              <a:t>Thời</a:t>
            </a:r>
            <a:r>
              <a:rPr lang="en-US" dirty="0" smtClean="0"/>
              <a:t> </a:t>
            </a:r>
            <a:r>
              <a:rPr lang="en-US" dirty="0" err="1" smtClean="0"/>
              <a:t>gian</a:t>
            </a:r>
            <a:r>
              <a:rPr lang="en-US" dirty="0" smtClean="0"/>
              <a:t> 6 </a:t>
            </a:r>
            <a:r>
              <a:rPr lang="en-US" dirty="0" err="1" smtClean="0"/>
              <a:t>phút</a:t>
            </a:r>
            <a:r>
              <a:rPr lang="en-US" dirty="0" smtClean="0"/>
              <a:t>. </a:t>
            </a:r>
            <a:endParaRPr lang="en-US" dirty="0"/>
          </a:p>
        </p:txBody>
      </p:sp>
    </p:spTree>
    <p:extLst>
      <p:ext uri="{BB962C8B-B14F-4D97-AF65-F5344CB8AC3E}">
        <p14:creationId xmlns:p14="http://schemas.microsoft.com/office/powerpoint/2010/main" val="115132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295400"/>
          </a:xfrm>
        </p:spPr>
        <p:txBody>
          <a:bodyPr/>
          <a:lstStyle/>
          <a:p>
            <a:r>
              <a:rPr lang="en-US" dirty="0" err="1" smtClean="0"/>
              <a:t>Mở</a:t>
            </a:r>
            <a:r>
              <a:rPr lang="en-US" dirty="0" smtClean="0"/>
              <a:t> </a:t>
            </a:r>
            <a:r>
              <a:rPr lang="en-US" dirty="0" err="1" smtClean="0"/>
              <a:t>đường</a:t>
            </a:r>
            <a:r>
              <a:rPr lang="en-US" dirty="0" smtClean="0"/>
              <a:t> </a:t>
            </a:r>
            <a:r>
              <a:rPr lang="en-US" dirty="0" err="1" smtClean="0"/>
              <a:t>cho</a:t>
            </a:r>
            <a:r>
              <a:rPr lang="en-US" dirty="0" smtClean="0"/>
              <a:t> </a:t>
            </a:r>
            <a:r>
              <a:rPr lang="en-US" dirty="0" err="1" smtClean="0"/>
              <a:t>kinh</a:t>
            </a:r>
            <a:r>
              <a:rPr lang="en-US" dirty="0" smtClean="0"/>
              <a:t> </a:t>
            </a:r>
            <a:r>
              <a:rPr lang="en-US" dirty="0" err="1" smtClean="0"/>
              <a:t>tế</a:t>
            </a:r>
            <a:r>
              <a:rPr lang="en-US" dirty="0" smtClean="0"/>
              <a:t> </a:t>
            </a:r>
            <a:r>
              <a:rPr lang="en-US" dirty="0" err="1" smtClean="0"/>
              <a:t>tư</a:t>
            </a:r>
            <a:r>
              <a:rPr lang="en-US" dirty="0" smtClean="0"/>
              <a:t> </a:t>
            </a:r>
            <a:r>
              <a:rPr lang="en-US" dirty="0" err="1" smtClean="0"/>
              <a:t>bản</a:t>
            </a:r>
            <a:r>
              <a:rPr lang="en-US" dirty="0" smtClean="0"/>
              <a:t> </a:t>
            </a:r>
            <a:r>
              <a:rPr lang="en-US" dirty="0" err="1" smtClean="0"/>
              <a:t>chủ</a:t>
            </a:r>
            <a:r>
              <a:rPr lang="en-US" dirty="0" smtClean="0"/>
              <a:t> </a:t>
            </a:r>
            <a:r>
              <a:rPr lang="en-US" dirty="0" err="1" smtClean="0"/>
              <a:t>nghĩa</a:t>
            </a:r>
            <a:r>
              <a:rPr lang="en-US" dirty="0" smtClean="0"/>
              <a:t> </a:t>
            </a:r>
            <a:r>
              <a:rPr lang="en-US" dirty="0" err="1" smtClean="0"/>
              <a:t>phát</a:t>
            </a:r>
            <a:r>
              <a:rPr lang="en-US" dirty="0" smtClean="0"/>
              <a:t> </a:t>
            </a:r>
            <a:r>
              <a:rPr lang="en-US" dirty="0" err="1" smtClean="0"/>
              <a:t>triển</a:t>
            </a:r>
            <a:r>
              <a:rPr lang="en-US" dirty="0" smtClean="0"/>
              <a:t>. </a:t>
            </a:r>
            <a:endParaRPr lang="en-US" dirty="0"/>
          </a:p>
        </p:txBody>
      </p:sp>
      <p:sp>
        <p:nvSpPr>
          <p:cNvPr id="3" name="Title 2"/>
          <p:cNvSpPr>
            <a:spLocks noGrp="1"/>
          </p:cNvSpPr>
          <p:nvPr>
            <p:ph type="title"/>
          </p:nvPr>
        </p:nvSpPr>
        <p:spPr/>
        <p:txBody>
          <a:bodyPr/>
          <a:lstStyle/>
          <a:p>
            <a:r>
              <a:rPr lang="en-US" dirty="0" err="1" smtClean="0"/>
              <a:t>Giống</a:t>
            </a:r>
            <a:r>
              <a:rPr lang="en-US" dirty="0" smtClean="0"/>
              <a:t> </a:t>
            </a:r>
            <a:r>
              <a:rPr lang="en-US" dirty="0" err="1" smtClean="0"/>
              <a:t>nhau</a:t>
            </a:r>
            <a:r>
              <a:rPr lang="en-US" dirty="0" smtClean="0"/>
              <a:t>. </a:t>
            </a:r>
            <a:endParaRPr lang="en-US" dirty="0"/>
          </a:p>
        </p:txBody>
      </p:sp>
    </p:spTree>
    <p:extLst>
      <p:ext uri="{BB962C8B-B14F-4D97-AF65-F5344CB8AC3E}">
        <p14:creationId xmlns:p14="http://schemas.microsoft.com/office/powerpoint/2010/main" val="383542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4648200" cy="57912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err="1" smtClean="0"/>
              <a:t>Cách</a:t>
            </a:r>
            <a:r>
              <a:rPr lang="en-US" dirty="0" smtClean="0"/>
              <a:t> </a:t>
            </a:r>
            <a:r>
              <a:rPr lang="en-US" dirty="0" err="1" smtClean="0"/>
              <a:t>mạng</a:t>
            </a:r>
            <a:r>
              <a:rPr lang="en-US" dirty="0" smtClean="0"/>
              <a:t> </a:t>
            </a:r>
            <a:r>
              <a:rPr lang="en-US" dirty="0" err="1" smtClean="0"/>
              <a:t>tư</a:t>
            </a:r>
            <a:r>
              <a:rPr lang="en-US" dirty="0" smtClean="0"/>
              <a:t> </a:t>
            </a:r>
            <a:r>
              <a:rPr lang="en-US" dirty="0" err="1" smtClean="0"/>
              <a:t>sản</a:t>
            </a:r>
            <a:r>
              <a:rPr lang="en-US" dirty="0" smtClean="0"/>
              <a:t> </a:t>
            </a:r>
            <a:r>
              <a:rPr lang="en-US" dirty="0" err="1" smtClean="0"/>
              <a:t>Hà</a:t>
            </a:r>
            <a:r>
              <a:rPr lang="en-US" dirty="0" smtClean="0"/>
              <a:t> Lan </a:t>
            </a:r>
          </a:p>
          <a:p>
            <a:pPr>
              <a:buFont typeface="Wingdings" panose="05000000000000000000" pitchFamily="2" charset="2"/>
              <a:buChar char="ü"/>
            </a:pPr>
            <a:r>
              <a:rPr lang="en-US" dirty="0" err="1" smtClean="0"/>
              <a:t>Đấu</a:t>
            </a:r>
            <a:r>
              <a:rPr lang="en-US" dirty="0" smtClean="0"/>
              <a:t> </a:t>
            </a:r>
            <a:r>
              <a:rPr lang="en-US" dirty="0" err="1" smtClean="0"/>
              <a:t>tranh</a:t>
            </a:r>
            <a:r>
              <a:rPr lang="en-US" dirty="0" smtClean="0"/>
              <a:t> </a:t>
            </a:r>
            <a:r>
              <a:rPr lang="en-US" dirty="0" err="1" smtClean="0"/>
              <a:t>giải</a:t>
            </a:r>
            <a:r>
              <a:rPr lang="en-US" dirty="0" smtClean="0"/>
              <a:t> </a:t>
            </a:r>
            <a:r>
              <a:rPr lang="en-US" dirty="0" err="1" smtClean="0"/>
              <a:t>phóng</a:t>
            </a:r>
            <a:r>
              <a:rPr lang="en-US" dirty="0" smtClean="0"/>
              <a:t> </a:t>
            </a:r>
            <a:r>
              <a:rPr lang="en-US" dirty="0" err="1" smtClean="0"/>
              <a:t>dân</a:t>
            </a:r>
            <a:r>
              <a:rPr lang="en-US" dirty="0" smtClean="0"/>
              <a:t> </a:t>
            </a:r>
            <a:r>
              <a:rPr lang="en-US" dirty="0" err="1" smtClean="0"/>
              <a:t>tộc</a:t>
            </a:r>
            <a:r>
              <a:rPr lang="en-US" dirty="0" smtClean="0"/>
              <a:t>. </a:t>
            </a:r>
          </a:p>
          <a:p>
            <a:pPr>
              <a:buFont typeface="Wingdings" panose="05000000000000000000" pitchFamily="2" charset="2"/>
              <a:buChar char="ü"/>
            </a:pPr>
            <a:r>
              <a:rPr lang="en-US" dirty="0" err="1" smtClean="0"/>
              <a:t>Thiết</a:t>
            </a:r>
            <a:r>
              <a:rPr lang="en-US" dirty="0" smtClean="0"/>
              <a:t> </a:t>
            </a:r>
            <a:r>
              <a:rPr lang="en-US" dirty="0" err="1" smtClean="0"/>
              <a:t>lập</a:t>
            </a:r>
            <a:r>
              <a:rPr lang="en-US" dirty="0" smtClean="0"/>
              <a:t> </a:t>
            </a:r>
            <a:r>
              <a:rPr lang="en-US" dirty="0" err="1" smtClean="0"/>
              <a:t>nền</a:t>
            </a:r>
            <a:r>
              <a:rPr lang="en-US" dirty="0" smtClean="0"/>
              <a:t> </a:t>
            </a:r>
            <a:r>
              <a:rPr lang="en-US" dirty="0" err="1" smtClean="0"/>
              <a:t>cộng</a:t>
            </a:r>
            <a:r>
              <a:rPr lang="en-US" dirty="0" smtClean="0"/>
              <a:t> </a:t>
            </a:r>
            <a:r>
              <a:rPr lang="en-US" dirty="0" err="1" smtClean="0"/>
              <a:t>hòa</a:t>
            </a:r>
            <a:r>
              <a:rPr lang="en-US" dirty="0" smtClean="0"/>
              <a:t>. </a:t>
            </a:r>
          </a:p>
          <a:p>
            <a:pPr>
              <a:buFont typeface="Wingdings" panose="05000000000000000000" pitchFamily="2" charset="2"/>
              <a:buChar char="ü"/>
            </a:pPr>
            <a:r>
              <a:rPr lang="en-US" dirty="0" err="1" smtClean="0"/>
              <a:t>Tiêu</a:t>
            </a:r>
            <a:r>
              <a:rPr lang="en-US" dirty="0" smtClean="0"/>
              <a:t> </a:t>
            </a:r>
            <a:r>
              <a:rPr lang="en-US" dirty="0" err="1" smtClean="0"/>
              <a:t>diệt</a:t>
            </a:r>
            <a:r>
              <a:rPr lang="en-US" dirty="0"/>
              <a:t> </a:t>
            </a:r>
            <a:r>
              <a:rPr lang="en-US" dirty="0" err="1" smtClean="0"/>
              <a:t>chế</a:t>
            </a:r>
            <a:r>
              <a:rPr lang="en-US" dirty="0" smtClean="0"/>
              <a:t> </a:t>
            </a:r>
            <a:r>
              <a:rPr lang="en-US" dirty="0" err="1" smtClean="0"/>
              <a:t>độ</a:t>
            </a:r>
            <a:r>
              <a:rPr lang="en-US" dirty="0" smtClean="0"/>
              <a:t> </a:t>
            </a:r>
            <a:r>
              <a:rPr lang="en-US" dirty="0" err="1" smtClean="0"/>
              <a:t>phong</a:t>
            </a:r>
            <a:r>
              <a:rPr lang="en-US" dirty="0" smtClean="0"/>
              <a:t> </a:t>
            </a:r>
            <a:r>
              <a:rPr lang="en-US" dirty="0" err="1" smtClean="0"/>
              <a:t>kiến</a:t>
            </a:r>
            <a:r>
              <a:rPr lang="en-US" dirty="0" smtClean="0"/>
              <a:t> </a:t>
            </a:r>
            <a:r>
              <a:rPr lang="en-US" dirty="0" err="1" smtClean="0"/>
              <a:t>Tây</a:t>
            </a:r>
            <a:r>
              <a:rPr lang="en-US" dirty="0" smtClean="0"/>
              <a:t> Ban </a:t>
            </a:r>
            <a:r>
              <a:rPr lang="en-US" dirty="0" err="1" smtClean="0"/>
              <a:t>Nha</a:t>
            </a:r>
            <a:r>
              <a:rPr lang="en-US" dirty="0" smtClean="0"/>
              <a:t> </a:t>
            </a:r>
            <a:r>
              <a:rPr lang="en-US" dirty="0" err="1" smtClean="0"/>
              <a:t>mở</a:t>
            </a:r>
            <a:r>
              <a:rPr lang="en-US" dirty="0" smtClean="0"/>
              <a:t> </a:t>
            </a:r>
            <a:r>
              <a:rPr lang="en-US" dirty="0" err="1" smtClean="0"/>
              <a:t>đầu</a:t>
            </a:r>
            <a:r>
              <a:rPr lang="en-US" dirty="0" smtClean="0"/>
              <a:t> </a:t>
            </a:r>
            <a:r>
              <a:rPr lang="en-US" dirty="0" err="1" smtClean="0"/>
              <a:t>thời</a:t>
            </a:r>
            <a:r>
              <a:rPr lang="en-US" dirty="0" smtClean="0"/>
              <a:t> </a:t>
            </a:r>
            <a:r>
              <a:rPr lang="en-US" dirty="0" err="1" smtClean="0"/>
              <a:t>đại</a:t>
            </a:r>
            <a:r>
              <a:rPr lang="en-US" dirty="0" smtClean="0"/>
              <a:t> </a:t>
            </a:r>
            <a:r>
              <a:rPr lang="en-US" dirty="0" err="1" smtClean="0"/>
              <a:t>tư</a:t>
            </a:r>
            <a:r>
              <a:rPr lang="en-US" dirty="0" smtClean="0"/>
              <a:t> </a:t>
            </a:r>
            <a:r>
              <a:rPr lang="en-US" dirty="0" err="1" smtClean="0"/>
              <a:t>bản</a:t>
            </a:r>
            <a:r>
              <a:rPr lang="en-US" dirty="0" smtClean="0"/>
              <a:t> </a:t>
            </a:r>
            <a:r>
              <a:rPr lang="en-US" dirty="0" err="1" smtClean="0"/>
              <a:t>chủ</a:t>
            </a:r>
            <a:r>
              <a:rPr lang="en-US" dirty="0" smtClean="0"/>
              <a:t> </a:t>
            </a:r>
            <a:r>
              <a:rPr lang="en-US" dirty="0" err="1" smtClean="0"/>
              <a:t>nghĩa</a:t>
            </a:r>
            <a:r>
              <a:rPr lang="en-US" dirty="0" smtClean="0"/>
              <a:t>. </a:t>
            </a:r>
            <a:endParaRPr lang="en-US" dirty="0"/>
          </a:p>
        </p:txBody>
      </p:sp>
      <p:sp>
        <p:nvSpPr>
          <p:cNvPr id="3" name="Title 2"/>
          <p:cNvSpPr>
            <a:spLocks noGrp="1"/>
          </p:cNvSpPr>
          <p:nvPr>
            <p:ph type="title"/>
          </p:nvPr>
        </p:nvSpPr>
        <p:spPr>
          <a:xfrm>
            <a:off x="457200" y="0"/>
            <a:ext cx="8229600" cy="487362"/>
          </a:xfrm>
        </p:spPr>
        <p:txBody>
          <a:bodyPr>
            <a:normAutofit fontScale="90000"/>
          </a:bodyPr>
          <a:lstStyle/>
          <a:p>
            <a:r>
              <a:rPr lang="en-US" dirty="0" err="1" smtClean="0"/>
              <a:t>Khác</a:t>
            </a:r>
            <a:r>
              <a:rPr lang="en-US" dirty="0" smtClean="0"/>
              <a:t>  </a:t>
            </a:r>
            <a:r>
              <a:rPr lang="en-US" dirty="0" err="1" smtClean="0"/>
              <a:t>nhau</a:t>
            </a:r>
            <a:r>
              <a:rPr lang="en-US" dirty="0" smtClean="0"/>
              <a:t> </a:t>
            </a:r>
            <a:endParaRPr lang="en-US" dirty="0"/>
          </a:p>
        </p:txBody>
      </p:sp>
      <p:sp>
        <p:nvSpPr>
          <p:cNvPr id="4" name="Content Placeholder 1"/>
          <p:cNvSpPr txBox="1">
            <a:spLocks/>
          </p:cNvSpPr>
          <p:nvPr/>
        </p:nvSpPr>
        <p:spPr>
          <a:xfrm>
            <a:off x="5181600" y="762000"/>
            <a:ext cx="3810000" cy="57912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n-US" dirty="0" err="1" smtClean="0"/>
              <a:t>Cách</a:t>
            </a:r>
            <a:r>
              <a:rPr lang="en-US" dirty="0" smtClean="0"/>
              <a:t> </a:t>
            </a:r>
            <a:r>
              <a:rPr lang="en-US" dirty="0" err="1" smtClean="0"/>
              <a:t>mạng</a:t>
            </a:r>
            <a:r>
              <a:rPr lang="en-US" dirty="0" smtClean="0"/>
              <a:t> </a:t>
            </a:r>
            <a:r>
              <a:rPr lang="en-US" dirty="0" err="1" smtClean="0"/>
              <a:t>tư</a:t>
            </a:r>
            <a:r>
              <a:rPr lang="en-US" dirty="0" smtClean="0"/>
              <a:t> </a:t>
            </a:r>
            <a:r>
              <a:rPr lang="en-US" dirty="0" err="1" smtClean="0"/>
              <a:t>sản</a:t>
            </a:r>
            <a:r>
              <a:rPr lang="en-US" dirty="0" smtClean="0"/>
              <a:t> Anh</a:t>
            </a:r>
          </a:p>
          <a:p>
            <a:pPr>
              <a:buFont typeface="Wingdings" panose="05000000000000000000" pitchFamily="2" charset="2"/>
              <a:buChar char="ü"/>
            </a:pPr>
            <a:r>
              <a:rPr lang="en-US" dirty="0" err="1" smtClean="0"/>
              <a:t>Nội</a:t>
            </a:r>
            <a:r>
              <a:rPr lang="en-US" dirty="0" smtClean="0"/>
              <a:t> </a:t>
            </a:r>
            <a:r>
              <a:rPr lang="en-US" dirty="0" err="1" smtClean="0"/>
              <a:t>chiến</a:t>
            </a:r>
            <a:r>
              <a:rPr lang="en-US" dirty="0" smtClean="0"/>
              <a:t> </a:t>
            </a:r>
            <a:r>
              <a:rPr lang="en-US" dirty="0" err="1" smtClean="0"/>
              <a:t>chống</a:t>
            </a:r>
            <a:r>
              <a:rPr lang="en-US" dirty="0" smtClean="0"/>
              <a:t> </a:t>
            </a:r>
            <a:r>
              <a:rPr lang="en-US" dirty="0" err="1" smtClean="0"/>
              <a:t>phong</a:t>
            </a:r>
            <a:r>
              <a:rPr lang="en-US" dirty="0" smtClean="0"/>
              <a:t> </a:t>
            </a:r>
            <a:r>
              <a:rPr lang="en-US" dirty="0" err="1" smtClean="0"/>
              <a:t>kiến</a:t>
            </a:r>
            <a:r>
              <a:rPr lang="en-US" dirty="0" smtClean="0"/>
              <a:t>. . </a:t>
            </a:r>
          </a:p>
          <a:p>
            <a:pPr>
              <a:buFont typeface="Wingdings" panose="05000000000000000000" pitchFamily="2" charset="2"/>
              <a:buChar char="ü"/>
            </a:pPr>
            <a:r>
              <a:rPr lang="en-US" dirty="0" err="1" smtClean="0"/>
              <a:t>Thiết</a:t>
            </a:r>
            <a:r>
              <a:rPr lang="en-US" dirty="0" smtClean="0"/>
              <a:t> </a:t>
            </a:r>
            <a:r>
              <a:rPr lang="en-US" dirty="0" err="1" smtClean="0"/>
              <a:t>lập</a:t>
            </a:r>
            <a:r>
              <a:rPr lang="en-US" dirty="0" smtClean="0"/>
              <a:t> </a:t>
            </a:r>
            <a:r>
              <a:rPr lang="en-US" dirty="0" err="1" smtClean="0"/>
              <a:t>nền</a:t>
            </a:r>
            <a:r>
              <a:rPr lang="en-US" dirty="0" smtClean="0"/>
              <a:t> </a:t>
            </a:r>
            <a:r>
              <a:rPr lang="en-US" dirty="0" err="1" smtClean="0"/>
              <a:t>Quân</a:t>
            </a:r>
            <a:r>
              <a:rPr lang="en-US" dirty="0" smtClean="0"/>
              <a:t> </a:t>
            </a:r>
            <a:r>
              <a:rPr lang="en-US" dirty="0" err="1" smtClean="0"/>
              <a:t>chủ</a:t>
            </a:r>
            <a:r>
              <a:rPr lang="en-US" dirty="0" smtClean="0"/>
              <a:t> </a:t>
            </a:r>
            <a:r>
              <a:rPr lang="en-US" dirty="0" err="1" smtClean="0"/>
              <a:t>lập</a:t>
            </a:r>
            <a:r>
              <a:rPr lang="en-US" dirty="0" smtClean="0"/>
              <a:t> </a:t>
            </a:r>
            <a:r>
              <a:rPr lang="en-US" dirty="0" err="1" smtClean="0"/>
              <a:t>hiến</a:t>
            </a:r>
            <a:r>
              <a:rPr lang="en-US" dirty="0" smtClean="0"/>
              <a:t>.  </a:t>
            </a:r>
          </a:p>
          <a:p>
            <a:pPr>
              <a:buFont typeface="Wingdings" panose="05000000000000000000" pitchFamily="2" charset="2"/>
              <a:buChar char="ü"/>
            </a:pPr>
            <a:r>
              <a:rPr lang="en-US" dirty="0" err="1" smtClean="0"/>
              <a:t>Chưa</a:t>
            </a:r>
            <a:r>
              <a:rPr lang="en-US" dirty="0" smtClean="0"/>
              <a:t> </a:t>
            </a:r>
            <a:r>
              <a:rPr lang="en-US" dirty="0" err="1" smtClean="0"/>
              <a:t>tiêu</a:t>
            </a:r>
            <a:r>
              <a:rPr lang="en-US" dirty="0" smtClean="0"/>
              <a:t> </a:t>
            </a:r>
            <a:r>
              <a:rPr lang="en-US" dirty="0" err="1" smtClean="0"/>
              <a:t>diệt</a:t>
            </a:r>
            <a:r>
              <a:rPr lang="en-US" dirty="0" smtClean="0"/>
              <a:t> </a:t>
            </a:r>
            <a:r>
              <a:rPr lang="en-US" dirty="0" err="1" smtClean="0"/>
              <a:t>tận</a:t>
            </a:r>
            <a:r>
              <a:rPr lang="en-US" dirty="0" smtClean="0"/>
              <a:t> </a:t>
            </a:r>
            <a:r>
              <a:rPr lang="en-US" dirty="0" err="1" smtClean="0"/>
              <a:t>gốc</a:t>
            </a:r>
            <a:r>
              <a:rPr lang="en-US" dirty="0" smtClean="0"/>
              <a:t> </a:t>
            </a:r>
            <a:r>
              <a:rPr lang="en-US" dirty="0" err="1" smtClean="0"/>
              <a:t>chế</a:t>
            </a:r>
            <a:r>
              <a:rPr lang="en-US" dirty="0" smtClean="0"/>
              <a:t> </a:t>
            </a:r>
            <a:r>
              <a:rPr lang="en-US" dirty="0" err="1" smtClean="0"/>
              <a:t>độ</a:t>
            </a:r>
            <a:r>
              <a:rPr lang="en-US" dirty="0" smtClean="0"/>
              <a:t> </a:t>
            </a:r>
            <a:r>
              <a:rPr lang="en-US" dirty="0" err="1" smtClean="0"/>
              <a:t>phong</a:t>
            </a:r>
            <a:r>
              <a:rPr lang="en-US" dirty="0" smtClean="0"/>
              <a:t> </a:t>
            </a:r>
            <a:r>
              <a:rPr lang="en-US" dirty="0" err="1" smtClean="0"/>
              <a:t>kiến</a:t>
            </a:r>
            <a:r>
              <a:rPr lang="en-US" dirty="0" smtClean="0"/>
              <a:t>.</a:t>
            </a:r>
            <a:endParaRPr lang="en-US" dirty="0"/>
          </a:p>
        </p:txBody>
      </p:sp>
    </p:spTree>
    <p:extLst>
      <p:ext uri="{BB962C8B-B14F-4D97-AF65-F5344CB8AC3E}">
        <p14:creationId xmlns:p14="http://schemas.microsoft.com/office/powerpoint/2010/main" val="203023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p:cNvSpPr txBox="1">
            <a:spLocks/>
          </p:cNvSpPr>
          <p:nvPr/>
        </p:nvSpPr>
        <p:spPr>
          <a:xfrm>
            <a:off x="3505200" y="7620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6" name="Content Placeholder 3"/>
          <p:cNvSpPr txBox="1">
            <a:spLocks/>
          </p:cNvSpPr>
          <p:nvPr/>
        </p:nvSpPr>
        <p:spPr>
          <a:xfrm>
            <a:off x="6400800" y="7620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3"/>
          <p:cNvSpPr txBox="1">
            <a:spLocks/>
          </p:cNvSpPr>
          <p:nvPr/>
        </p:nvSpPr>
        <p:spPr>
          <a:xfrm>
            <a:off x="304800" y="10668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026" name="Picture 2" descr="Những chiếc cối xay gió Hà Lan và chuyện chưa kể"/>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497" y="685799"/>
            <a:ext cx="4199103" cy="2999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609600"/>
            <a:ext cx="609600" cy="707886"/>
          </a:xfrm>
          <a:prstGeom prst="rect">
            <a:avLst/>
          </a:prstGeom>
          <a:noFill/>
        </p:spPr>
        <p:txBody>
          <a:bodyPr wrap="square" rtlCol="0">
            <a:spAutoFit/>
          </a:bodyPr>
          <a:lstStyle/>
          <a:p>
            <a:r>
              <a:rPr lang="en-US" sz="4000" b="1" dirty="0" smtClean="0"/>
              <a:t>1</a:t>
            </a:r>
            <a:endParaRPr lang="en-US" b="1" dirty="0"/>
          </a:p>
        </p:txBody>
      </p:sp>
      <p:pic>
        <p:nvPicPr>
          <p:cNvPr id="1028" name="Picture 4" descr="Tìm Hiểu Về Tháp Đồng Hồ Big Ben - Biểu Tượng Lịch Sử Của Nước A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8851" y="685800"/>
            <a:ext cx="4606549" cy="304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467600" y="712857"/>
            <a:ext cx="609600" cy="707886"/>
          </a:xfrm>
          <a:prstGeom prst="rect">
            <a:avLst/>
          </a:prstGeom>
          <a:noFill/>
        </p:spPr>
        <p:txBody>
          <a:bodyPr wrap="square" rtlCol="0">
            <a:spAutoFit/>
          </a:bodyPr>
          <a:lstStyle/>
          <a:p>
            <a:r>
              <a:rPr lang="en-US" sz="4000" b="1" dirty="0" smtClean="0">
                <a:solidFill>
                  <a:schemeClr val="bg1"/>
                </a:solidFill>
              </a:rPr>
              <a:t>2</a:t>
            </a:r>
            <a:endParaRPr lang="en-US" b="1" dirty="0">
              <a:solidFill>
                <a:schemeClr val="bg1"/>
              </a:solidFill>
            </a:endParaRPr>
          </a:p>
        </p:txBody>
      </p:sp>
      <p:sp>
        <p:nvSpPr>
          <p:cNvPr id="13" name="Title 1"/>
          <p:cNvSpPr txBox="1">
            <a:spLocks/>
          </p:cNvSpPr>
          <p:nvPr/>
        </p:nvSpPr>
        <p:spPr>
          <a:xfrm>
            <a:off x="426634" y="190500"/>
            <a:ext cx="8229600" cy="5715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smtClean="0"/>
              <a:t>A. KHỞI ĐỘNG </a:t>
            </a:r>
            <a:endParaRPr lang="en-US" dirty="0"/>
          </a:p>
        </p:txBody>
      </p:sp>
      <p:sp>
        <p:nvSpPr>
          <p:cNvPr id="14" name="Content Placeholder 3"/>
          <p:cNvSpPr txBox="1">
            <a:spLocks/>
          </p:cNvSpPr>
          <p:nvPr/>
        </p:nvSpPr>
        <p:spPr>
          <a:xfrm>
            <a:off x="3479800" y="7620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5" name="Content Placeholder 3"/>
          <p:cNvSpPr txBox="1">
            <a:spLocks/>
          </p:cNvSpPr>
          <p:nvPr/>
        </p:nvSpPr>
        <p:spPr>
          <a:xfrm>
            <a:off x="6375400" y="7620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6" name="Content Placeholder 3"/>
          <p:cNvSpPr txBox="1">
            <a:spLocks/>
          </p:cNvSpPr>
          <p:nvPr/>
        </p:nvSpPr>
        <p:spPr>
          <a:xfrm>
            <a:off x="279400" y="1066800"/>
            <a:ext cx="27432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030" name="Picture 6" descr="Charging Bull – 1 trong những biểu tượng của phố W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208" y="3733800"/>
            <a:ext cx="6093416" cy="30467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62200" y="4267200"/>
            <a:ext cx="5334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b="1" dirty="0" smtClean="0"/>
              <a:t>3</a:t>
            </a:r>
            <a:endParaRPr lang="en-US" sz="4400" b="1" dirty="0"/>
          </a:p>
        </p:txBody>
      </p:sp>
    </p:spTree>
    <p:extLst>
      <p:ext uri="{BB962C8B-B14F-4D97-AF65-F5344CB8AC3E}">
        <p14:creationId xmlns:p14="http://schemas.microsoft.com/office/powerpoint/2010/main" val="2702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057400" y="1905000"/>
            <a:ext cx="4800600" cy="1143000"/>
          </a:xfrm>
        </p:spPr>
        <p:style>
          <a:lnRef idx="1">
            <a:schemeClr val="accent2"/>
          </a:lnRef>
          <a:fillRef idx="2">
            <a:schemeClr val="accent2"/>
          </a:fillRef>
          <a:effectRef idx="1">
            <a:schemeClr val="accent2"/>
          </a:effectRef>
          <a:fontRef idx="minor">
            <a:schemeClr val="dk1"/>
          </a:fontRef>
        </p:style>
        <p:txBody>
          <a:bodyPr/>
          <a:lstStyle/>
          <a:p>
            <a:r>
              <a:rPr lang="en-US" dirty="0" err="1" smtClean="0"/>
              <a:t>Luyện</a:t>
            </a:r>
            <a:r>
              <a:rPr lang="en-US" dirty="0" smtClean="0"/>
              <a:t> </a:t>
            </a:r>
            <a:r>
              <a:rPr lang="en-US" dirty="0" err="1" smtClean="0"/>
              <a:t>tập</a:t>
            </a:r>
            <a:r>
              <a:rPr lang="en-US" dirty="0" smtClean="0"/>
              <a:t> </a:t>
            </a:r>
            <a:endParaRPr lang="en-US" dirty="0"/>
          </a:p>
        </p:txBody>
      </p:sp>
    </p:spTree>
    <p:extLst>
      <p:ext uri="{BB962C8B-B14F-4D97-AF65-F5344CB8AC3E}">
        <p14:creationId xmlns:p14="http://schemas.microsoft.com/office/powerpoint/2010/main" val="3707035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Autofit/>
          </a:bodyPr>
          <a:lstStyle/>
          <a:p>
            <a:pPr marL="742950" indent="-742950">
              <a:buFont typeface="+mj-lt"/>
              <a:buAutoNum type="alphaUcPeriod"/>
            </a:pPr>
            <a:r>
              <a:rPr lang="vi-VN" sz="2800" dirty="0" smtClean="0"/>
              <a:t>nền </a:t>
            </a:r>
            <a:r>
              <a:rPr lang="vi-VN" sz="2800" dirty="0"/>
              <a:t>kinh tế phong kiến phát triển mạnh, khống chế toàn bộ hoạt động trong xã </a:t>
            </a:r>
            <a:r>
              <a:rPr lang="vi-VN" sz="2800" dirty="0" smtClean="0"/>
              <a:t>hội.</a:t>
            </a:r>
            <a:endParaRPr lang="en-US" sz="2800" dirty="0"/>
          </a:p>
          <a:p>
            <a:pPr marL="742950" indent="-742950">
              <a:buFont typeface="+mj-lt"/>
              <a:buAutoNum type="alphaUcPeriod"/>
            </a:pPr>
            <a:r>
              <a:rPr lang="vi-VN" sz="2800" dirty="0" smtClean="0"/>
              <a:t>nền </a:t>
            </a:r>
            <a:r>
              <a:rPr lang="vi-VN" sz="2800" dirty="0"/>
              <a:t>kinh tế tư bản chủ nghĩa phát triển mạnh, không bị chế độ phong kiến kìm </a:t>
            </a:r>
            <a:r>
              <a:rPr lang="vi-VN" sz="2800" dirty="0" smtClean="0"/>
              <a:t>hãm.</a:t>
            </a:r>
            <a:endParaRPr lang="en-US" sz="2800" dirty="0"/>
          </a:p>
          <a:p>
            <a:pPr marL="742950" indent="-742950">
              <a:buFont typeface="+mj-lt"/>
              <a:buAutoNum type="alphaUcPeriod"/>
            </a:pPr>
            <a:r>
              <a:rPr lang="vi-VN" sz="2800" dirty="0" smtClean="0"/>
              <a:t>nền </a:t>
            </a:r>
            <a:r>
              <a:rPr lang="vi-VN" sz="2800" dirty="0"/>
              <a:t>kinh tế tư bản chủ nghĩa phát triển mạnh nhất  Tây Âu với nhiều thành phố và hải cảng </a:t>
            </a:r>
            <a:r>
              <a:rPr lang="vi-VN" sz="2800" dirty="0" smtClean="0"/>
              <a:t>lớn.</a:t>
            </a:r>
            <a:endParaRPr lang="en-US" sz="2800" dirty="0"/>
          </a:p>
          <a:p>
            <a:pPr marL="742950" indent="-742950">
              <a:buFont typeface="+mj-lt"/>
              <a:buAutoNum type="alphaUcPeriod"/>
            </a:pPr>
            <a:r>
              <a:rPr lang="vi-VN" sz="2800" dirty="0" smtClean="0"/>
              <a:t>nền </a:t>
            </a:r>
            <a:r>
              <a:rPr lang="vi-VN" sz="2800" dirty="0"/>
              <a:t>kinh tế tư bản chủ nghĩa phát triển mạnh, nhất là trong lĩnh vực nông nghiệp và thủ công nghiệp</a:t>
            </a:r>
            <a:r>
              <a:rPr lang="vi-VN" sz="2800" dirty="0" smtClean="0"/>
              <a:t>.</a:t>
            </a:r>
            <a:endParaRPr lang="en-US" sz="2800" dirty="0"/>
          </a:p>
        </p:txBody>
      </p:sp>
      <p:sp>
        <p:nvSpPr>
          <p:cNvPr id="3" name="Title 2"/>
          <p:cNvSpPr>
            <a:spLocks noGrp="1"/>
          </p:cNvSpPr>
          <p:nvPr>
            <p:ph type="title"/>
          </p:nvPr>
        </p:nvSpPr>
        <p:spPr/>
        <p:txBody>
          <a:bodyPr>
            <a:noAutofit/>
          </a:bodyPr>
          <a:lstStyle/>
          <a:p>
            <a:r>
              <a:rPr lang="vi-VN" sz="2800" dirty="0"/>
              <a:t>Câu 1. Đặc điểm nổi bật nhất của Nê-đéc-lan trước khi bùng nổ cách mạng tư sản là  </a:t>
            </a:r>
            <a:br>
              <a:rPr lang="vi-VN" sz="2800" dirty="0"/>
            </a:br>
            <a:endParaRPr lang="en-US" sz="2800" dirty="0"/>
          </a:p>
        </p:txBody>
      </p:sp>
      <p:sp>
        <p:nvSpPr>
          <p:cNvPr id="4" name="Donut 3"/>
          <p:cNvSpPr/>
          <p:nvPr/>
        </p:nvSpPr>
        <p:spPr>
          <a:xfrm>
            <a:off x="304800" y="34290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26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981200"/>
            <a:ext cx="8458200" cy="4525963"/>
          </a:xfrm>
        </p:spPr>
        <p:txBody>
          <a:bodyPr>
            <a:normAutofit/>
          </a:bodyPr>
          <a:lstStyle/>
          <a:p>
            <a:pPr marL="742950" indent="-742950">
              <a:buFont typeface="+mj-lt"/>
              <a:buAutoNum type="alphaUcPeriod"/>
            </a:pPr>
            <a:r>
              <a:rPr lang="vi-VN" dirty="0" smtClean="0"/>
              <a:t>Vương </a:t>
            </a:r>
            <a:r>
              <a:rPr lang="vi-VN" dirty="0"/>
              <a:t>quốc Tây </a:t>
            </a:r>
            <a:r>
              <a:rPr lang="vi-VN" dirty="0" smtClean="0"/>
              <a:t>Ba</a:t>
            </a:r>
            <a:r>
              <a:rPr lang="en-US" dirty="0" smtClean="0"/>
              <a:t> </a:t>
            </a:r>
            <a:r>
              <a:rPr lang="vi-VN" dirty="0" smtClean="0"/>
              <a:t>Nha</a:t>
            </a:r>
            <a:r>
              <a:rPr lang="vi-VN" dirty="0"/>
              <a:t>.                 </a:t>
            </a:r>
            <a:endParaRPr lang="en-US" dirty="0"/>
          </a:p>
          <a:p>
            <a:pPr marL="742950" indent="-742950">
              <a:buFont typeface="+mj-lt"/>
              <a:buAutoNum type="alphaUcPeriod"/>
            </a:pPr>
            <a:r>
              <a:rPr lang="vi-VN" dirty="0" smtClean="0"/>
              <a:t> </a:t>
            </a:r>
            <a:r>
              <a:rPr lang="vi-VN" dirty="0"/>
              <a:t>Vương quốc Bồ Đào </a:t>
            </a:r>
            <a:r>
              <a:rPr lang="vi-VN" dirty="0" smtClean="0"/>
              <a:t>Nha.</a:t>
            </a:r>
            <a:endParaRPr lang="en-US" dirty="0" smtClean="0"/>
          </a:p>
          <a:p>
            <a:pPr marL="742950" indent="-742950">
              <a:buFont typeface="+mj-lt"/>
              <a:buAutoNum type="alphaUcPeriod"/>
            </a:pPr>
            <a:r>
              <a:rPr lang="vi-VN" dirty="0" smtClean="0"/>
              <a:t> </a:t>
            </a:r>
            <a:r>
              <a:rPr lang="vi-VN" dirty="0"/>
              <a:t>Vương quốc </a:t>
            </a:r>
            <a:r>
              <a:rPr lang="vi-VN" dirty="0" smtClean="0"/>
              <a:t>B</a:t>
            </a:r>
            <a:r>
              <a:rPr lang="en-US" dirty="0" smtClean="0"/>
              <a:t>ỉ.</a:t>
            </a:r>
            <a:r>
              <a:rPr lang="vi-VN" dirty="0"/>
              <a:t>                                </a:t>
            </a:r>
            <a:endParaRPr lang="en-US" dirty="0"/>
          </a:p>
          <a:p>
            <a:pPr marL="742950" indent="-742950">
              <a:buFont typeface="+mj-lt"/>
              <a:buAutoNum type="alphaUcPeriod"/>
            </a:pPr>
            <a:r>
              <a:rPr lang="vi-VN" dirty="0" smtClean="0"/>
              <a:t>Vương </a:t>
            </a:r>
            <a:r>
              <a:rPr lang="vi-VN" dirty="0"/>
              <a:t>quốc Anh.</a:t>
            </a:r>
            <a:endParaRPr lang="en-US" dirty="0"/>
          </a:p>
          <a:p>
            <a:pPr marL="742950" indent="-742950">
              <a:buFont typeface="+mj-lt"/>
              <a:buAutoNum type="alphaUcPeriod"/>
            </a:pPr>
            <a:endParaRPr lang="en-US" dirty="0"/>
          </a:p>
          <a:p>
            <a:pPr marL="742950" indent="-742950">
              <a:buFont typeface="+mj-lt"/>
              <a:buAutoNum type="alphaUcPeriod"/>
            </a:pPr>
            <a:endParaRPr lang="en-US" dirty="0"/>
          </a:p>
        </p:txBody>
      </p:sp>
      <p:sp>
        <p:nvSpPr>
          <p:cNvPr id="3" name="Title 2"/>
          <p:cNvSpPr>
            <a:spLocks noGrp="1"/>
          </p:cNvSpPr>
          <p:nvPr>
            <p:ph type="title"/>
          </p:nvPr>
        </p:nvSpPr>
        <p:spPr>
          <a:xfrm>
            <a:off x="152400" y="381000"/>
            <a:ext cx="8534400" cy="1143000"/>
          </a:xfrm>
        </p:spPr>
        <p:txBody>
          <a:bodyPr>
            <a:normAutofit fontScale="90000"/>
          </a:bodyPr>
          <a:lstStyle/>
          <a:p>
            <a:r>
              <a:rPr lang="vi-VN" dirty="0"/>
              <a:t>Câu 2. Từ thế kỉ XII đến thế kỉ XIV, Nê-đéc- lan bị lệ thuộc vào vương quốc nào?</a:t>
            </a:r>
            <a:endParaRPr lang="en-US" dirty="0"/>
          </a:p>
        </p:txBody>
      </p:sp>
      <p:sp>
        <p:nvSpPr>
          <p:cNvPr id="4" name="Donut 3"/>
          <p:cNvSpPr/>
          <p:nvPr/>
        </p:nvSpPr>
        <p:spPr>
          <a:xfrm>
            <a:off x="304800" y="19812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74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905000"/>
            <a:ext cx="8229600" cy="4221163"/>
          </a:xfrm>
        </p:spPr>
        <p:txBody>
          <a:bodyPr/>
          <a:lstStyle/>
          <a:p>
            <a:pPr marL="742950" indent="-742950">
              <a:buFont typeface="+mj-lt"/>
              <a:buAutoNum type="alphaUcPeriod"/>
            </a:pPr>
            <a:r>
              <a:rPr lang="en-US" dirty="0" err="1" smtClean="0"/>
              <a:t>Hà</a:t>
            </a:r>
            <a:r>
              <a:rPr lang="en-US" dirty="0" smtClean="0"/>
              <a:t> </a:t>
            </a:r>
            <a:r>
              <a:rPr lang="en-US" dirty="0" err="1" smtClean="0"/>
              <a:t>Lan</a:t>
            </a:r>
            <a:r>
              <a:rPr lang="en-US" dirty="0" smtClean="0"/>
              <a:t> </a:t>
            </a:r>
          </a:p>
          <a:p>
            <a:pPr marL="742950" indent="-742950">
              <a:buFont typeface="+mj-lt"/>
              <a:buAutoNum type="alphaUcPeriod"/>
            </a:pPr>
            <a:r>
              <a:rPr lang="en-US" dirty="0" smtClean="0"/>
              <a:t> </a:t>
            </a:r>
            <a:r>
              <a:rPr lang="en-US" dirty="0" err="1" smtClean="0"/>
              <a:t>Anh</a:t>
            </a:r>
            <a:r>
              <a:rPr lang="en-US" dirty="0" smtClean="0"/>
              <a:t> </a:t>
            </a:r>
          </a:p>
          <a:p>
            <a:pPr marL="742950" indent="-742950">
              <a:buFont typeface="+mj-lt"/>
              <a:buAutoNum type="alphaUcPeriod"/>
            </a:pPr>
            <a:r>
              <a:rPr lang="en-US" dirty="0" smtClean="0"/>
              <a:t> </a:t>
            </a:r>
            <a:r>
              <a:rPr lang="en-US" dirty="0" err="1" smtClean="0"/>
              <a:t>Pháp</a:t>
            </a:r>
            <a:r>
              <a:rPr lang="en-US" dirty="0" smtClean="0"/>
              <a:t> </a:t>
            </a:r>
          </a:p>
          <a:p>
            <a:pPr marL="742950" indent="-742950">
              <a:buFont typeface="+mj-lt"/>
              <a:buAutoNum type="alphaUcPeriod"/>
            </a:pPr>
            <a:r>
              <a:rPr lang="en-US" dirty="0" smtClean="0"/>
              <a:t> </a:t>
            </a:r>
            <a:r>
              <a:rPr lang="en-US" dirty="0" err="1" smtClean="0"/>
              <a:t>Mỹ</a:t>
            </a:r>
            <a:r>
              <a:rPr lang="en-US" dirty="0" smtClean="0"/>
              <a:t> </a:t>
            </a:r>
            <a:endParaRPr lang="en-US" dirty="0"/>
          </a:p>
        </p:txBody>
      </p:sp>
      <p:sp>
        <p:nvSpPr>
          <p:cNvPr id="3" name="Title 2"/>
          <p:cNvSpPr>
            <a:spLocks noGrp="1"/>
          </p:cNvSpPr>
          <p:nvPr>
            <p:ph type="title"/>
          </p:nvPr>
        </p:nvSpPr>
        <p:spPr>
          <a:xfrm>
            <a:off x="457200" y="274638"/>
            <a:ext cx="8229600" cy="1554162"/>
          </a:xfrm>
        </p:spPr>
        <p:txBody>
          <a:bodyPr>
            <a:normAutofit fontScale="90000"/>
          </a:bodyPr>
          <a:lstStyle/>
          <a:p>
            <a:r>
              <a:rPr lang="vi-VN" dirty="0"/>
              <a:t>Thế kỉ XVI, XVII trong sự phát triển chung của châu Âu, quan hệ tư bản chủ nghĩa ở nước nào phát triển mạnh nhất?</a:t>
            </a:r>
            <a:endParaRPr lang="en-US" dirty="0"/>
          </a:p>
        </p:txBody>
      </p:sp>
      <p:sp>
        <p:nvSpPr>
          <p:cNvPr id="4" name="Donut 3"/>
          <p:cNvSpPr/>
          <p:nvPr/>
        </p:nvSpPr>
        <p:spPr>
          <a:xfrm>
            <a:off x="304800" y="25908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72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0" indent="0">
              <a:buNone/>
            </a:pPr>
            <a:r>
              <a:rPr lang="vi-VN" dirty="0"/>
              <a:t>A. Sự phát triển của các công trường thủ công.</a:t>
            </a:r>
            <a:br>
              <a:rPr lang="vi-VN" dirty="0"/>
            </a:br>
            <a:r>
              <a:rPr lang="vi-VN" dirty="0"/>
              <a:t>B. Sự phát triển của ngành ngoại thương.</a:t>
            </a:r>
            <a:br>
              <a:rPr lang="vi-VN" dirty="0"/>
            </a:br>
            <a:r>
              <a:rPr lang="vi-VN" dirty="0"/>
              <a:t>C. Sự phát triển của các công trường thủ công và ngành ngoại thương.</a:t>
            </a:r>
            <a:br>
              <a:rPr lang="vi-VN" dirty="0"/>
            </a:br>
            <a:r>
              <a:rPr lang="vi-VN" dirty="0"/>
              <a:t>D. Sự xuất hiện của các trung tâm về công nghiệp.</a:t>
            </a:r>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vi-VN" dirty="0"/>
              <a:t>Quan hệ tư bản chủ nghĩa phát triển mạnh ở Anh thể hiện ở điểm nào? </a:t>
            </a:r>
            <a:endParaRPr lang="en-US" dirty="0"/>
          </a:p>
        </p:txBody>
      </p:sp>
      <p:sp>
        <p:nvSpPr>
          <p:cNvPr id="4" name="Donut 3"/>
          <p:cNvSpPr/>
          <p:nvPr/>
        </p:nvSpPr>
        <p:spPr>
          <a:xfrm>
            <a:off x="381000" y="38100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31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0" indent="0">
              <a:buNone/>
            </a:pPr>
            <a:r>
              <a:rPr lang="vi-VN" dirty="0" smtClean="0"/>
              <a:t>A</a:t>
            </a:r>
            <a:r>
              <a:rPr lang="vi-VN" dirty="0"/>
              <a:t>. Sản xuất thủ công nghiệp. </a:t>
            </a:r>
            <a:br>
              <a:rPr lang="vi-VN" dirty="0"/>
            </a:br>
            <a:r>
              <a:rPr lang="vi-VN" dirty="0"/>
              <a:t>B. Sản xuất nông nghiệp.</a:t>
            </a:r>
            <a:br>
              <a:rPr lang="vi-VN" dirty="0"/>
            </a:br>
            <a:r>
              <a:rPr lang="vi-VN" dirty="0"/>
              <a:t>C. Sản xuất len dạ.        </a:t>
            </a:r>
            <a:br>
              <a:rPr lang="vi-VN" dirty="0"/>
            </a:br>
            <a:r>
              <a:rPr lang="vi-VN" dirty="0"/>
              <a:t>D. Sản xuất và chế biến thủy tinh.</a:t>
            </a:r>
            <a:endParaRPr lang="en-US" dirty="0"/>
          </a:p>
          <a:p>
            <a:endParaRPr lang="en-US" dirty="0"/>
          </a:p>
        </p:txBody>
      </p:sp>
      <p:sp>
        <p:nvSpPr>
          <p:cNvPr id="3" name="Title 2"/>
          <p:cNvSpPr>
            <a:spLocks noGrp="1"/>
          </p:cNvSpPr>
          <p:nvPr>
            <p:ph type="title"/>
          </p:nvPr>
        </p:nvSpPr>
        <p:spPr/>
        <p:txBody>
          <a:bodyPr>
            <a:normAutofit fontScale="90000"/>
          </a:bodyPr>
          <a:lstStyle/>
          <a:p>
            <a:r>
              <a:rPr lang="vi-VN" dirty="0"/>
              <a:t>Câu 5. Từ thế kỉ XVI, ngành sản xuất nào nổi tiếng nhất ở Anh?</a:t>
            </a:r>
            <a:endParaRPr lang="en-US" dirty="0"/>
          </a:p>
        </p:txBody>
      </p:sp>
      <p:sp>
        <p:nvSpPr>
          <p:cNvPr id="4" name="Donut 3"/>
          <p:cNvSpPr/>
          <p:nvPr/>
        </p:nvSpPr>
        <p:spPr>
          <a:xfrm>
            <a:off x="413657" y="26670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07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92500" lnSpcReduction="10000"/>
          </a:bodyPr>
          <a:lstStyle/>
          <a:p>
            <a:pPr marL="0" indent="0">
              <a:buNone/>
            </a:pPr>
            <a:r>
              <a:rPr lang="vi-VN" dirty="0" smtClean="0"/>
              <a:t>A</a:t>
            </a:r>
            <a:r>
              <a:rPr lang="vi-VN" dirty="0"/>
              <a:t>. Mâu thuẫn giữa nông dân với quý tộc địa chủ.</a:t>
            </a:r>
            <a:br>
              <a:rPr lang="vi-VN" dirty="0"/>
            </a:br>
            <a:r>
              <a:rPr lang="vi-VN" dirty="0"/>
              <a:t>B. Mâu thuẫn giữa quý tộc mới, giai cấp tư sản với chế độ quân chủ.</a:t>
            </a:r>
            <a:br>
              <a:rPr lang="vi-VN" dirty="0"/>
            </a:br>
            <a:r>
              <a:rPr lang="vi-VN" dirty="0"/>
              <a:t>C. Mâu thuẫn giữa nông dân với quý tộc mới.</a:t>
            </a:r>
            <a:br>
              <a:rPr lang="vi-VN" dirty="0"/>
            </a:br>
            <a:r>
              <a:rPr lang="vi-VN" dirty="0"/>
              <a:t>D. Mâu thuẫn giữa quý tộc địa chủ với tư sản.</a:t>
            </a:r>
            <a:br>
              <a:rPr lang="vi-VN" dirty="0"/>
            </a:br>
            <a:endParaRPr lang="en-US" dirty="0"/>
          </a:p>
        </p:txBody>
      </p:sp>
      <p:sp>
        <p:nvSpPr>
          <p:cNvPr id="3" name="Title 2"/>
          <p:cNvSpPr>
            <a:spLocks noGrp="1"/>
          </p:cNvSpPr>
          <p:nvPr>
            <p:ph type="title"/>
          </p:nvPr>
        </p:nvSpPr>
        <p:spPr/>
        <p:txBody>
          <a:bodyPr>
            <a:normAutofit fontScale="90000"/>
          </a:bodyPr>
          <a:lstStyle/>
          <a:p>
            <a:r>
              <a:rPr lang="vi-VN" dirty="0"/>
              <a:t>Câu 6. Trước cách mạng ở Anh nảy sinh mâu thuẫn nào mới?</a:t>
            </a:r>
            <a:endParaRPr lang="en-US" dirty="0"/>
          </a:p>
        </p:txBody>
      </p:sp>
      <p:sp>
        <p:nvSpPr>
          <p:cNvPr id="4" name="Donut 3"/>
          <p:cNvSpPr/>
          <p:nvPr/>
        </p:nvSpPr>
        <p:spPr>
          <a:xfrm>
            <a:off x="381000" y="24384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6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3276600"/>
            <a:ext cx="8229600" cy="2849563"/>
          </a:xfrm>
        </p:spPr>
        <p:txBody>
          <a:bodyPr>
            <a:normAutofit/>
          </a:bodyPr>
          <a:lstStyle/>
          <a:p>
            <a:pPr marL="0" indent="0">
              <a:buNone/>
            </a:pPr>
            <a:r>
              <a:rPr lang="vi-VN" dirty="0" smtClean="0"/>
              <a:t>A</a:t>
            </a:r>
            <a:r>
              <a:rPr lang="vi-VN" dirty="0"/>
              <a:t>. Cách mạng tư sản Hà Lan.</a:t>
            </a:r>
            <a:br>
              <a:rPr lang="vi-VN" dirty="0"/>
            </a:br>
            <a:r>
              <a:rPr lang="vi-VN" dirty="0"/>
              <a:t>B. Cách mạng tư sản Anh.</a:t>
            </a:r>
            <a:br>
              <a:rPr lang="vi-VN" dirty="0"/>
            </a:br>
            <a:r>
              <a:rPr lang="vi-VN" dirty="0"/>
              <a:t>C. Chiến tranh giành độc lập ở Bắc Mĩ.</a:t>
            </a:r>
            <a:br>
              <a:rPr lang="vi-VN" dirty="0"/>
            </a:br>
            <a:r>
              <a:rPr lang="vi-VN" dirty="0"/>
              <a:t>D. Cách mạng tư sản Pháp.</a:t>
            </a:r>
            <a:br>
              <a:rPr lang="vi-VN" dirty="0"/>
            </a:br>
            <a:endParaRPr lang="en-US" dirty="0"/>
          </a:p>
        </p:txBody>
      </p:sp>
      <p:sp>
        <p:nvSpPr>
          <p:cNvPr id="3" name="Title 2"/>
          <p:cNvSpPr>
            <a:spLocks noGrp="1"/>
          </p:cNvSpPr>
          <p:nvPr>
            <p:ph type="title"/>
          </p:nvPr>
        </p:nvSpPr>
        <p:spPr>
          <a:xfrm>
            <a:off x="457200" y="274638"/>
            <a:ext cx="8229600" cy="2468562"/>
          </a:xfrm>
        </p:spPr>
        <p:txBody>
          <a:bodyPr>
            <a:normAutofit fontScale="90000"/>
          </a:bodyPr>
          <a:lstStyle/>
          <a:p>
            <a:pPr algn="l"/>
            <a:r>
              <a:rPr lang="vi-VN" dirty="0"/>
              <a:t>Câu 7. Các Mác viết: </a:t>
            </a:r>
            <a:r>
              <a:rPr lang="vi-VN" i="1" dirty="0"/>
              <a:t>“Thắng lợi của giai cấp tư sản có nghĩa là thắng lợi của chế độ xã hội mới, thắng lợi của chế độ tư hữu tư bản chủ nghĩa đối với chế độ phong kiến”, </a:t>
            </a:r>
            <a:r>
              <a:rPr lang="vi-VN" dirty="0"/>
              <a:t>Đó là ý nghĩa lịch sử của cuộc cách mạng tư sản nào?</a:t>
            </a:r>
            <a:endParaRPr lang="en-US" dirty="0"/>
          </a:p>
        </p:txBody>
      </p:sp>
      <p:sp>
        <p:nvSpPr>
          <p:cNvPr id="4" name="Donut 3"/>
          <p:cNvSpPr/>
          <p:nvPr/>
        </p:nvSpPr>
        <p:spPr>
          <a:xfrm>
            <a:off x="413657" y="38100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84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48771"/>
            <a:ext cx="8458200" cy="2163762"/>
          </a:xfrm>
        </p:spPr>
        <p:txBody>
          <a:bodyPr>
            <a:noAutofit/>
          </a:bodyPr>
          <a:lstStyle/>
          <a:p>
            <a:pPr lvl="0" algn="l"/>
            <a:r>
              <a:rPr lang="vi-VN" sz="2800" i="1" dirty="0"/>
              <a:t>Em hiểu thế nào về câu nói của Mác: “Thắng lợi của giai cấp tư bản có nghĩa là thắng lợi của chế độ xã hội mới, của chế độ tư hữu TBCN với phong kiến</a:t>
            </a:r>
            <a:r>
              <a:rPr lang="vi-VN" sz="2800" i="1" dirty="0" smtClean="0"/>
              <a:t>”</a:t>
            </a:r>
            <a:endParaRPr lang="en-US" sz="2800" dirty="0"/>
          </a:p>
        </p:txBody>
      </p:sp>
      <p:sp>
        <p:nvSpPr>
          <p:cNvPr id="3" name="TextBox 2"/>
          <p:cNvSpPr txBox="1"/>
          <p:nvPr/>
        </p:nvSpPr>
        <p:spPr>
          <a:xfrm>
            <a:off x="381000" y="2438400"/>
            <a:ext cx="8382000" cy="4031873"/>
          </a:xfrm>
          <a:prstGeom prst="rect">
            <a:avLst/>
          </a:prstGeom>
          <a:noFill/>
        </p:spPr>
        <p:txBody>
          <a:bodyPr wrap="square" rtlCol="0">
            <a:spAutoFit/>
          </a:bodyPr>
          <a:lstStyle/>
          <a:p>
            <a:pPr marL="457200" lvl="0" indent="-457200">
              <a:buFont typeface="Wingdings" panose="05000000000000000000" pitchFamily="2" charset="2"/>
              <a:buChar char="ü"/>
            </a:pPr>
            <a:r>
              <a:rPr lang="vi-VN" sz="3200" dirty="0"/>
              <a:t>GCTS thắng lợi đã xác lập CNTB hình thức là quân chủ lập hiến, SXTBCN phát triển và thoát khỏi sự thống trị của chế độ phong kiến</a:t>
            </a:r>
            <a:r>
              <a:rPr lang="en-US" sz="3200" dirty="0"/>
              <a:t>.</a:t>
            </a:r>
          </a:p>
          <a:p>
            <a:pPr marL="457200" lvl="0" indent="-457200">
              <a:buFont typeface="Wingdings" panose="05000000000000000000" pitchFamily="2" charset="2"/>
              <a:buChar char="ü"/>
            </a:pPr>
            <a:r>
              <a:rPr lang="en-US" sz="3200" dirty="0" err="1"/>
              <a:t>Nhiều</a:t>
            </a:r>
            <a:r>
              <a:rPr lang="en-US" sz="3200" dirty="0"/>
              <a:t> </a:t>
            </a:r>
            <a:r>
              <a:rPr lang="en-US" sz="3200" dirty="0" err="1"/>
              <a:t>tàn</a:t>
            </a:r>
            <a:r>
              <a:rPr lang="en-US" sz="3200" dirty="0"/>
              <a:t> </a:t>
            </a:r>
            <a:r>
              <a:rPr lang="en-US" sz="3200" dirty="0" err="1"/>
              <a:t>dư</a:t>
            </a:r>
            <a:r>
              <a:rPr lang="en-US" sz="3200" dirty="0"/>
              <a:t> </a:t>
            </a:r>
            <a:r>
              <a:rPr lang="en-US" sz="3200" dirty="0" err="1"/>
              <a:t>của</a:t>
            </a:r>
            <a:r>
              <a:rPr lang="en-US" sz="3200" dirty="0"/>
              <a:t> </a:t>
            </a:r>
            <a:r>
              <a:rPr lang="en-US" sz="3200" dirty="0" err="1"/>
              <a:t>xã</a:t>
            </a:r>
            <a:r>
              <a:rPr lang="en-US" sz="3200" dirty="0"/>
              <a:t> </a:t>
            </a:r>
            <a:r>
              <a:rPr lang="en-US" sz="3200" dirty="0" err="1"/>
              <a:t>hội</a:t>
            </a:r>
            <a:r>
              <a:rPr lang="en-US" sz="3200" dirty="0"/>
              <a:t> </a:t>
            </a:r>
            <a:r>
              <a:rPr lang="en-US" sz="3200" dirty="0" err="1"/>
              <a:t>phong</a:t>
            </a:r>
            <a:r>
              <a:rPr lang="en-US" sz="3200" dirty="0"/>
              <a:t> </a:t>
            </a:r>
            <a:r>
              <a:rPr lang="en-US" sz="3200" dirty="0" err="1"/>
              <a:t>kiến</a:t>
            </a:r>
            <a:r>
              <a:rPr lang="en-US" sz="3200" dirty="0"/>
              <a:t> </a:t>
            </a:r>
            <a:r>
              <a:rPr lang="en-US" sz="3200" dirty="0" err="1"/>
              <a:t>không</a:t>
            </a:r>
            <a:r>
              <a:rPr lang="en-US" sz="3200" dirty="0"/>
              <a:t> </a:t>
            </a:r>
            <a:r>
              <a:rPr lang="en-US" sz="3200" dirty="0" err="1"/>
              <a:t>được</a:t>
            </a:r>
            <a:r>
              <a:rPr lang="en-US" sz="3200" dirty="0"/>
              <a:t> </a:t>
            </a:r>
            <a:r>
              <a:rPr lang="en-US" sz="3200" dirty="0" err="1"/>
              <a:t>xóa</a:t>
            </a:r>
            <a:r>
              <a:rPr lang="en-US" sz="3200" dirty="0"/>
              <a:t> </a:t>
            </a:r>
            <a:r>
              <a:rPr lang="en-US" sz="3200" dirty="0" err="1"/>
              <a:t>bỏ</a:t>
            </a:r>
            <a:r>
              <a:rPr lang="en-US" sz="3200" dirty="0"/>
              <a:t>. </a:t>
            </a:r>
          </a:p>
          <a:p>
            <a:pPr marL="457200" lvl="0" indent="-457200">
              <a:buFont typeface="Wingdings" panose="05000000000000000000" pitchFamily="2" charset="2"/>
              <a:buChar char="ü"/>
            </a:pPr>
            <a:r>
              <a:rPr lang="vi-VN" sz="3200" dirty="0"/>
              <a:t> </a:t>
            </a:r>
            <a:r>
              <a:rPr lang="en-US" sz="3200" dirty="0" err="1"/>
              <a:t>Nông</a:t>
            </a:r>
            <a:r>
              <a:rPr lang="en-US" sz="3200" dirty="0"/>
              <a:t> </a:t>
            </a:r>
            <a:r>
              <a:rPr lang="en-US" sz="3200" dirty="0" err="1"/>
              <a:t>dân</a:t>
            </a:r>
            <a:r>
              <a:rPr lang="en-US" sz="3200" dirty="0"/>
              <a:t> </a:t>
            </a:r>
            <a:r>
              <a:rPr lang="en-US" sz="3200" dirty="0" err="1"/>
              <a:t>không</a:t>
            </a:r>
            <a:r>
              <a:rPr lang="en-US" sz="3200" dirty="0"/>
              <a:t> </a:t>
            </a:r>
            <a:r>
              <a:rPr lang="en-US" sz="3200" dirty="0" err="1"/>
              <a:t>được</a:t>
            </a:r>
            <a:r>
              <a:rPr lang="en-US" sz="3200" dirty="0"/>
              <a:t> chia </a:t>
            </a:r>
            <a:r>
              <a:rPr lang="en-US" sz="3200" dirty="0" err="1"/>
              <a:t>ruộng</a:t>
            </a:r>
            <a:r>
              <a:rPr lang="en-US" sz="3200" dirty="0"/>
              <a:t> </a:t>
            </a:r>
            <a:r>
              <a:rPr lang="en-US" sz="3200" dirty="0" err="1"/>
              <a:t>đất</a:t>
            </a:r>
            <a:r>
              <a:rPr lang="en-US" sz="3200" dirty="0"/>
              <a:t> </a:t>
            </a:r>
            <a:r>
              <a:rPr lang="en-US" sz="3200" dirty="0">
                <a:sym typeface="Wingdings"/>
              </a:rPr>
              <a:t></a:t>
            </a:r>
            <a:r>
              <a:rPr lang="en-US" sz="3200" dirty="0"/>
              <a:t> </a:t>
            </a:r>
            <a:r>
              <a:rPr lang="en-US" sz="3200" dirty="0" err="1"/>
              <a:t>bị</a:t>
            </a:r>
            <a:r>
              <a:rPr lang="en-US" sz="3200" dirty="0"/>
              <a:t> </a:t>
            </a:r>
            <a:r>
              <a:rPr lang="en-US" sz="3200" dirty="0" err="1"/>
              <a:t>đẩy</a:t>
            </a:r>
            <a:r>
              <a:rPr lang="en-US" sz="3200" dirty="0"/>
              <a:t> </a:t>
            </a:r>
            <a:r>
              <a:rPr lang="en-US" sz="3200" dirty="0" err="1"/>
              <a:t>đến</a:t>
            </a:r>
            <a:r>
              <a:rPr lang="en-US" sz="3200" dirty="0"/>
              <a:t> </a:t>
            </a:r>
            <a:r>
              <a:rPr lang="en-US" sz="3200" dirty="0" err="1"/>
              <a:t>chỗ</a:t>
            </a:r>
            <a:r>
              <a:rPr lang="en-US" sz="3200" dirty="0"/>
              <a:t> </a:t>
            </a:r>
            <a:r>
              <a:rPr lang="en-US" sz="3200" dirty="0" err="1"/>
              <a:t>phá</a:t>
            </a:r>
            <a:r>
              <a:rPr lang="en-US" sz="3200" dirty="0"/>
              <a:t> </a:t>
            </a:r>
            <a:r>
              <a:rPr lang="en-US" sz="3200" dirty="0" err="1"/>
              <a:t>sản</a:t>
            </a:r>
            <a:r>
              <a:rPr lang="en-US" sz="3200" dirty="0"/>
              <a:t> </a:t>
            </a:r>
            <a:r>
              <a:rPr lang="en-US" sz="3200" dirty="0" err="1"/>
              <a:t>hoàn</a:t>
            </a:r>
            <a:r>
              <a:rPr lang="en-US" sz="3200" dirty="0"/>
              <a:t> </a:t>
            </a:r>
            <a:r>
              <a:rPr lang="en-US" sz="3200" dirty="0" err="1"/>
              <a:t>toàn</a:t>
            </a:r>
            <a:r>
              <a:rPr lang="en-US" sz="3200" dirty="0"/>
              <a:t>. </a:t>
            </a:r>
          </a:p>
        </p:txBody>
      </p:sp>
    </p:spTree>
    <p:extLst>
      <p:ext uri="{BB962C8B-B14F-4D97-AF65-F5344CB8AC3E}">
        <p14:creationId xmlns:p14="http://schemas.microsoft.com/office/powerpoint/2010/main" val="2347153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Autofit/>
          </a:bodyPr>
          <a:lstStyle/>
          <a:p>
            <a:pPr marL="0" indent="0">
              <a:buNone/>
            </a:pPr>
            <a:r>
              <a:rPr lang="vi-VN" sz="3000" dirty="0"/>
              <a:t/>
            </a:r>
            <a:br>
              <a:rPr lang="vi-VN" sz="3000" dirty="0"/>
            </a:br>
            <a:r>
              <a:rPr lang="vi-VN" sz="3000" dirty="0"/>
              <a:t>A. Là cuộc cách mạng chỉ đem lại thắng lợi cho giai cấp tư sản và quý tộc  mới, quyền lợi của nông dân lao động không được đáp ứng.</a:t>
            </a:r>
            <a:br>
              <a:rPr lang="vi-VN" sz="3000" dirty="0"/>
            </a:br>
            <a:r>
              <a:rPr lang="vi-VN" sz="3000" dirty="0"/>
              <a:t>B. Là cuộc cách mạng do giai cấp tư sản và quý tộc mới lãnh đạo.</a:t>
            </a:r>
            <a:br>
              <a:rPr lang="vi-VN" sz="3000" dirty="0"/>
            </a:br>
            <a:r>
              <a:rPr lang="vi-VN" sz="3000" dirty="0"/>
              <a:t>C. Là cuộc cách mạng mở đường cho chủ nghĩa tư bản phát triển.</a:t>
            </a:r>
            <a:br>
              <a:rPr lang="vi-VN" sz="3000" dirty="0"/>
            </a:br>
            <a:r>
              <a:rPr lang="vi-VN" sz="3000" dirty="0"/>
              <a:t>D. Là cuộc cách mạng đưa nước Anh trở thành nước cộng hoà.</a:t>
            </a:r>
            <a:br>
              <a:rPr lang="vi-VN" sz="3000" dirty="0"/>
            </a:br>
            <a:endParaRPr lang="en-US" sz="3000" dirty="0"/>
          </a:p>
        </p:txBody>
      </p:sp>
      <p:sp>
        <p:nvSpPr>
          <p:cNvPr id="3" name="Title 2"/>
          <p:cNvSpPr>
            <a:spLocks noGrp="1"/>
          </p:cNvSpPr>
          <p:nvPr>
            <p:ph type="title"/>
          </p:nvPr>
        </p:nvSpPr>
        <p:spPr>
          <a:xfrm>
            <a:off x="533400" y="685800"/>
            <a:ext cx="8229600" cy="1143000"/>
          </a:xfrm>
        </p:spPr>
        <p:txBody>
          <a:bodyPr>
            <a:normAutofit fontScale="90000"/>
          </a:bodyPr>
          <a:lstStyle/>
          <a:p>
            <a:r>
              <a:rPr lang="vi-VN" dirty="0"/>
              <a:t>Câu 8. Cách mạng tư sản Anh mang tính chất là cuộc cách mạng tư sản bảo thủ không triệt để bởi yếu tố nào sau đây? </a:t>
            </a:r>
            <a:endParaRPr lang="en-US" dirty="0"/>
          </a:p>
        </p:txBody>
      </p:sp>
      <p:sp>
        <p:nvSpPr>
          <p:cNvPr id="5" name="Donut 4"/>
          <p:cNvSpPr/>
          <p:nvPr/>
        </p:nvSpPr>
        <p:spPr>
          <a:xfrm>
            <a:off x="304800" y="1981200"/>
            <a:ext cx="685800" cy="609600"/>
          </a:xfrm>
          <a:prstGeom prst="donut">
            <a:avLst>
              <a:gd name="adj" fmla="val 14116"/>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48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48" t="23437" r="5564" b="11198"/>
          <a:stretch/>
        </p:blipFill>
        <p:spPr bwMode="auto">
          <a:xfrm>
            <a:off x="228600" y="685800"/>
            <a:ext cx="87630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67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17714"/>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VẬN DỤNG </a:t>
            </a:r>
            <a:endParaRPr lang="en-US" dirty="0"/>
          </a:p>
        </p:txBody>
      </p:sp>
      <p:sp>
        <p:nvSpPr>
          <p:cNvPr id="5" name="TextBox 4"/>
          <p:cNvSpPr txBox="1"/>
          <p:nvPr/>
        </p:nvSpPr>
        <p:spPr>
          <a:xfrm>
            <a:off x="762000" y="1600200"/>
            <a:ext cx="7239000" cy="3970318"/>
          </a:xfrm>
          <a:prstGeom prst="rect">
            <a:avLst/>
          </a:prstGeom>
          <a:noFill/>
        </p:spPr>
        <p:txBody>
          <a:bodyPr wrap="square" rtlCol="0">
            <a:spAutoFit/>
          </a:bodyPr>
          <a:lstStyle/>
          <a:p>
            <a:r>
              <a:rPr lang="en-US" sz="3600" dirty="0" err="1"/>
              <a:t>T</a:t>
            </a:r>
            <a:r>
              <a:rPr lang="en-US" sz="3600" dirty="0" err="1" smtClean="0"/>
              <a:t>rong</a:t>
            </a:r>
            <a:r>
              <a:rPr lang="en-US" sz="3600" dirty="0" smtClean="0"/>
              <a:t> </a:t>
            </a:r>
            <a:r>
              <a:rPr lang="en-US" sz="3600" dirty="0" err="1"/>
              <a:t>vai</a:t>
            </a:r>
            <a:r>
              <a:rPr lang="en-US" sz="3600" dirty="0"/>
              <a:t> </a:t>
            </a:r>
            <a:r>
              <a:rPr lang="en-US" sz="3600" dirty="0" err="1"/>
              <a:t>một</a:t>
            </a:r>
            <a:r>
              <a:rPr lang="en-US" sz="3600" dirty="0"/>
              <a:t> </a:t>
            </a:r>
            <a:r>
              <a:rPr lang="en-US" sz="3600" dirty="0" err="1"/>
              <a:t>người</a:t>
            </a:r>
            <a:r>
              <a:rPr lang="en-US" sz="3600" dirty="0"/>
              <a:t> </a:t>
            </a:r>
            <a:r>
              <a:rPr lang="en-US" sz="3600" dirty="0" err="1"/>
              <a:t>nông</a:t>
            </a:r>
            <a:r>
              <a:rPr lang="en-US" sz="3600" dirty="0"/>
              <a:t> </a:t>
            </a:r>
            <a:r>
              <a:rPr lang="en-US" sz="3600" dirty="0" err="1"/>
              <a:t>dân</a:t>
            </a:r>
            <a:r>
              <a:rPr lang="en-US" sz="3600" dirty="0"/>
              <a:t> </a:t>
            </a:r>
            <a:r>
              <a:rPr lang="en-US" sz="3600" dirty="0" err="1"/>
              <a:t>hoặc</a:t>
            </a:r>
            <a:r>
              <a:rPr lang="en-US" sz="3600" dirty="0"/>
              <a:t> </a:t>
            </a:r>
            <a:r>
              <a:rPr lang="en-US" sz="3600" dirty="0" err="1"/>
              <a:t>Tư</a:t>
            </a:r>
            <a:r>
              <a:rPr lang="en-US" sz="3600" dirty="0"/>
              <a:t>  </a:t>
            </a:r>
            <a:r>
              <a:rPr lang="en-US" sz="3600" dirty="0" err="1"/>
              <a:t>sản</a:t>
            </a:r>
            <a:r>
              <a:rPr lang="en-US" sz="3600" dirty="0"/>
              <a:t>, </a:t>
            </a:r>
            <a:r>
              <a:rPr lang="en-US" sz="3600" dirty="0" err="1"/>
              <a:t>Quý</a:t>
            </a:r>
            <a:r>
              <a:rPr lang="en-US" sz="3600" dirty="0"/>
              <a:t>  </a:t>
            </a:r>
            <a:r>
              <a:rPr lang="en-US" sz="3600" dirty="0" err="1"/>
              <a:t>tộc</a:t>
            </a:r>
            <a:r>
              <a:rPr lang="en-US" sz="3600" dirty="0"/>
              <a:t> </a:t>
            </a:r>
            <a:r>
              <a:rPr lang="en-US" sz="3600" dirty="0" err="1"/>
              <a:t>mới</a:t>
            </a:r>
            <a:r>
              <a:rPr lang="en-US" sz="3600" dirty="0"/>
              <a:t> </a:t>
            </a:r>
            <a:r>
              <a:rPr lang="en-US" sz="3600" dirty="0" err="1"/>
              <a:t>tham</a:t>
            </a:r>
            <a:r>
              <a:rPr lang="en-US" sz="3600" dirty="0"/>
              <a:t> </a:t>
            </a:r>
            <a:r>
              <a:rPr lang="en-US" sz="3600" dirty="0" err="1"/>
              <a:t>gia</a:t>
            </a:r>
            <a:r>
              <a:rPr lang="en-US" sz="3600" dirty="0"/>
              <a:t> </a:t>
            </a:r>
            <a:r>
              <a:rPr lang="en-US" sz="3600" dirty="0" err="1"/>
              <a:t>cách</a:t>
            </a:r>
            <a:r>
              <a:rPr lang="en-US" sz="3600" dirty="0"/>
              <a:t> </a:t>
            </a:r>
            <a:r>
              <a:rPr lang="en-US" sz="3600" dirty="0" err="1"/>
              <a:t>mạng</a:t>
            </a:r>
            <a:r>
              <a:rPr lang="en-US" sz="3600" dirty="0"/>
              <a:t> </a:t>
            </a:r>
            <a:r>
              <a:rPr lang="en-US" sz="3600" dirty="0" err="1" smtClean="0"/>
              <a:t>Anh</a:t>
            </a:r>
            <a:r>
              <a:rPr lang="en-US" sz="3600" dirty="0" smtClean="0"/>
              <a:t>, </a:t>
            </a:r>
            <a:r>
              <a:rPr lang="en-US" sz="3600" dirty="0" err="1" smtClean="0"/>
              <a:t>hãy</a:t>
            </a:r>
            <a:r>
              <a:rPr lang="en-US" sz="3600" dirty="0" smtClean="0"/>
              <a:t> </a:t>
            </a:r>
            <a:r>
              <a:rPr lang="en-US" sz="3600" dirty="0" err="1"/>
              <a:t>kể</a:t>
            </a:r>
            <a:r>
              <a:rPr lang="en-US" sz="3600" dirty="0"/>
              <a:t> </a:t>
            </a:r>
            <a:r>
              <a:rPr lang="en-US" sz="3600" dirty="0" err="1"/>
              <a:t>lại</a:t>
            </a:r>
            <a:r>
              <a:rPr lang="en-US" sz="3600" dirty="0"/>
              <a:t> </a:t>
            </a:r>
            <a:r>
              <a:rPr lang="en-US" sz="3600" dirty="0" err="1"/>
              <a:t>cho</a:t>
            </a:r>
            <a:r>
              <a:rPr lang="en-US" sz="3600" dirty="0"/>
              <a:t> </a:t>
            </a:r>
            <a:r>
              <a:rPr lang="en-US" sz="3600" dirty="0" err="1"/>
              <a:t>thế</a:t>
            </a:r>
            <a:r>
              <a:rPr lang="en-US" sz="3600" dirty="0"/>
              <a:t> </a:t>
            </a:r>
            <a:r>
              <a:rPr lang="en-US" sz="3600" dirty="0" err="1"/>
              <a:t>hệ</a:t>
            </a:r>
            <a:r>
              <a:rPr lang="en-US" sz="3600" dirty="0"/>
              <a:t> </a:t>
            </a:r>
            <a:r>
              <a:rPr lang="en-US" sz="3600" dirty="0" err="1"/>
              <a:t>sau</a:t>
            </a:r>
            <a:r>
              <a:rPr lang="en-US" sz="3600" dirty="0"/>
              <a:t> </a:t>
            </a:r>
            <a:r>
              <a:rPr lang="en-US" sz="3600" dirty="0" err="1"/>
              <a:t>nghe</a:t>
            </a:r>
            <a:r>
              <a:rPr lang="en-US" sz="3600" dirty="0"/>
              <a:t> </a:t>
            </a:r>
            <a:r>
              <a:rPr lang="en-US" sz="3600" dirty="0" err="1"/>
              <a:t>những</a:t>
            </a:r>
            <a:r>
              <a:rPr lang="en-US" sz="3600" dirty="0"/>
              <a:t> </a:t>
            </a:r>
            <a:r>
              <a:rPr lang="en-US" sz="3600" dirty="0" err="1"/>
              <a:t>gì</a:t>
            </a:r>
            <a:r>
              <a:rPr lang="en-US" sz="3600" dirty="0"/>
              <a:t> </a:t>
            </a:r>
            <a:r>
              <a:rPr lang="en-US" sz="3600" dirty="0" err="1"/>
              <a:t>mình</a:t>
            </a:r>
            <a:r>
              <a:rPr lang="en-US" sz="3600" dirty="0"/>
              <a:t> </a:t>
            </a:r>
            <a:r>
              <a:rPr lang="en-US" sz="3600" dirty="0" err="1"/>
              <a:t>được</a:t>
            </a:r>
            <a:r>
              <a:rPr lang="en-US" sz="3600" dirty="0"/>
              <a:t> </a:t>
            </a:r>
            <a:r>
              <a:rPr lang="en-US" sz="3600" dirty="0" err="1"/>
              <a:t>chứng</a:t>
            </a:r>
            <a:r>
              <a:rPr lang="en-US" sz="3600" dirty="0"/>
              <a:t> </a:t>
            </a:r>
            <a:r>
              <a:rPr lang="en-US" sz="3600" dirty="0" err="1"/>
              <a:t>kiến</a:t>
            </a:r>
            <a:r>
              <a:rPr lang="en-US" sz="3600" dirty="0"/>
              <a:t> </a:t>
            </a:r>
            <a:r>
              <a:rPr lang="en-US" sz="3600" dirty="0" err="1"/>
              <a:t>và</a:t>
            </a:r>
            <a:r>
              <a:rPr lang="en-US" sz="3600" dirty="0"/>
              <a:t> so </a:t>
            </a:r>
            <a:r>
              <a:rPr lang="en-US" sz="3600" dirty="0" err="1"/>
              <a:t>sánh</a:t>
            </a:r>
            <a:r>
              <a:rPr lang="en-US" sz="3600" dirty="0"/>
              <a:t> </a:t>
            </a:r>
            <a:r>
              <a:rPr lang="en-US" sz="3600" dirty="0" err="1"/>
              <a:t>một</a:t>
            </a:r>
            <a:r>
              <a:rPr lang="en-US" sz="3600" dirty="0"/>
              <a:t> </a:t>
            </a:r>
            <a:r>
              <a:rPr lang="en-US" sz="3600" dirty="0" err="1"/>
              <a:t>vài</a:t>
            </a:r>
            <a:r>
              <a:rPr lang="en-US" sz="3600" dirty="0"/>
              <a:t> </a:t>
            </a:r>
            <a:r>
              <a:rPr lang="en-US" sz="3600" dirty="0" err="1"/>
              <a:t>điểm</a:t>
            </a:r>
            <a:r>
              <a:rPr lang="en-US" sz="3600" dirty="0"/>
              <a:t> </a:t>
            </a:r>
            <a:r>
              <a:rPr lang="en-US" sz="3600" dirty="0" err="1"/>
              <a:t>với</a:t>
            </a:r>
            <a:r>
              <a:rPr lang="en-US" sz="3600" dirty="0"/>
              <a:t>  </a:t>
            </a:r>
            <a:r>
              <a:rPr lang="en-US" sz="3600" dirty="0" err="1"/>
              <a:t>C</a:t>
            </a:r>
            <a:r>
              <a:rPr lang="en-US" sz="3600" dirty="0" err="1" smtClean="0"/>
              <a:t>ách</a:t>
            </a:r>
            <a:r>
              <a:rPr lang="en-US" sz="3600" dirty="0" smtClean="0"/>
              <a:t> </a:t>
            </a:r>
            <a:r>
              <a:rPr lang="en-US" sz="3600" dirty="0" err="1" smtClean="0"/>
              <a:t>mạng</a:t>
            </a:r>
            <a:r>
              <a:rPr lang="en-US" sz="3600" dirty="0" smtClean="0"/>
              <a:t> </a:t>
            </a:r>
            <a:r>
              <a:rPr lang="en-US" sz="3600" dirty="0" err="1" smtClean="0"/>
              <a:t>tư</a:t>
            </a:r>
            <a:r>
              <a:rPr lang="en-US" sz="3600" dirty="0" smtClean="0"/>
              <a:t> </a:t>
            </a:r>
            <a:r>
              <a:rPr lang="en-US" sz="3600" dirty="0" err="1" smtClean="0"/>
              <a:t>sản</a:t>
            </a:r>
            <a:r>
              <a:rPr lang="en-US" sz="3600" dirty="0" smtClean="0"/>
              <a:t> </a:t>
            </a:r>
            <a:r>
              <a:rPr lang="en-US" sz="3600" dirty="0" err="1"/>
              <a:t>Hà</a:t>
            </a:r>
            <a:r>
              <a:rPr lang="en-US" sz="3600" dirty="0"/>
              <a:t>  </a:t>
            </a:r>
            <a:r>
              <a:rPr lang="en-US" sz="3600" dirty="0" err="1"/>
              <a:t>Lan</a:t>
            </a:r>
            <a:r>
              <a:rPr lang="en-US" sz="3600" dirty="0"/>
              <a:t>.  </a:t>
            </a:r>
          </a:p>
          <a:p>
            <a:endParaRPr lang="en-US" sz="3600" dirty="0"/>
          </a:p>
        </p:txBody>
      </p:sp>
    </p:spTree>
    <p:extLst>
      <p:ext uri="{BB962C8B-B14F-4D97-AF65-F5344CB8AC3E}">
        <p14:creationId xmlns:p14="http://schemas.microsoft.com/office/powerpoint/2010/main" val="3833494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 </a:t>
            </a:r>
            <a:r>
              <a:rPr lang="en-US" sz="3200" dirty="0" err="1">
                <a:solidFill>
                  <a:schemeClr val="tx1"/>
                </a:solidFill>
              </a:rPr>
              <a:t>Về</a:t>
            </a:r>
            <a:r>
              <a:rPr lang="en-US" sz="3200" dirty="0">
                <a:solidFill>
                  <a:schemeClr val="tx1"/>
                </a:solidFill>
              </a:rPr>
              <a:t> </a:t>
            </a:r>
            <a:r>
              <a:rPr lang="en-US" sz="3200" dirty="0" err="1">
                <a:solidFill>
                  <a:schemeClr val="tx1"/>
                </a:solidFill>
              </a:rPr>
              <a:t>nhà</a:t>
            </a:r>
            <a:r>
              <a:rPr lang="en-US" sz="3200" dirty="0">
                <a:solidFill>
                  <a:schemeClr val="tx1"/>
                </a:solidFill>
              </a:rPr>
              <a:t> : </a:t>
            </a:r>
          </a:p>
          <a:p>
            <a:r>
              <a:rPr lang="en-US" sz="3200" dirty="0" smtClean="0">
                <a:solidFill>
                  <a:schemeClr val="tx1"/>
                </a:solidFill>
              </a:rPr>
              <a:t>+ </a:t>
            </a:r>
            <a:r>
              <a:rPr lang="en-US" sz="3200" dirty="0" err="1" smtClean="0">
                <a:solidFill>
                  <a:schemeClr val="tx1"/>
                </a:solidFill>
              </a:rPr>
              <a:t>Vào</a:t>
            </a:r>
            <a:r>
              <a:rPr lang="en-US" sz="3200" dirty="0" smtClean="0">
                <a:solidFill>
                  <a:schemeClr val="tx1"/>
                </a:solidFill>
              </a:rPr>
              <a:t> </a:t>
            </a:r>
            <a:r>
              <a:rPr lang="en-US" sz="3200" dirty="0" err="1" smtClean="0">
                <a:solidFill>
                  <a:schemeClr val="tx1"/>
                </a:solidFill>
              </a:rPr>
              <a:t>vai</a:t>
            </a:r>
            <a:r>
              <a:rPr lang="en-US" sz="3200" dirty="0" smtClean="0">
                <a:solidFill>
                  <a:schemeClr val="tx1"/>
                </a:solidFill>
              </a:rPr>
              <a:t> </a:t>
            </a:r>
            <a:r>
              <a:rPr lang="en-US" sz="3200" dirty="0" err="1" smtClean="0">
                <a:solidFill>
                  <a:schemeClr val="tx1"/>
                </a:solidFill>
              </a:rPr>
              <a:t>một</a:t>
            </a:r>
            <a:r>
              <a:rPr lang="en-US" sz="3200" dirty="0" smtClean="0">
                <a:solidFill>
                  <a:schemeClr val="tx1"/>
                </a:solidFill>
              </a:rPr>
              <a:t> </a:t>
            </a:r>
            <a:r>
              <a:rPr lang="en-US" sz="3200" dirty="0" err="1" smtClean="0">
                <a:solidFill>
                  <a:schemeClr val="tx1"/>
                </a:solidFill>
              </a:rPr>
              <a:t>nhân</a:t>
            </a:r>
            <a:r>
              <a:rPr lang="en-US" sz="3200" dirty="0" smtClean="0">
                <a:solidFill>
                  <a:schemeClr val="tx1"/>
                </a:solidFill>
              </a:rPr>
              <a:t> </a:t>
            </a:r>
            <a:r>
              <a:rPr lang="en-US" sz="3200" dirty="0" err="1" smtClean="0">
                <a:solidFill>
                  <a:schemeClr val="tx1"/>
                </a:solidFill>
              </a:rPr>
              <a:t>vật</a:t>
            </a:r>
            <a:r>
              <a:rPr lang="en-US" sz="3200" dirty="0" smtClean="0">
                <a:solidFill>
                  <a:schemeClr val="tx1"/>
                </a:solidFill>
              </a:rPr>
              <a:t>, </a:t>
            </a:r>
            <a:r>
              <a:rPr lang="en-US" sz="3200" dirty="0" err="1" smtClean="0">
                <a:solidFill>
                  <a:schemeClr val="tx1"/>
                </a:solidFill>
              </a:rPr>
              <a:t>nêu</a:t>
            </a:r>
            <a:r>
              <a:rPr lang="en-US" sz="3200" dirty="0" smtClean="0">
                <a:solidFill>
                  <a:schemeClr val="tx1"/>
                </a:solidFill>
              </a:rPr>
              <a:t> </a:t>
            </a:r>
            <a:r>
              <a:rPr lang="en-US" sz="3200" dirty="0" err="1">
                <a:solidFill>
                  <a:schemeClr val="tx1"/>
                </a:solidFill>
              </a:rPr>
              <a:t>rõ</a:t>
            </a:r>
            <a:r>
              <a:rPr lang="en-US" sz="3200" dirty="0">
                <a:solidFill>
                  <a:schemeClr val="tx1"/>
                </a:solidFill>
              </a:rPr>
              <a:t> </a:t>
            </a:r>
            <a:r>
              <a:rPr lang="en-US" sz="3200" dirty="0" err="1">
                <a:solidFill>
                  <a:schemeClr val="tx1"/>
                </a:solidFill>
              </a:rPr>
              <a:t>niềm</a:t>
            </a:r>
            <a:r>
              <a:rPr lang="en-US" sz="3200" dirty="0">
                <a:solidFill>
                  <a:schemeClr val="tx1"/>
                </a:solidFill>
              </a:rPr>
              <a:t> </a:t>
            </a:r>
            <a:r>
              <a:rPr lang="en-US" sz="3200" dirty="0" err="1">
                <a:solidFill>
                  <a:schemeClr val="tx1"/>
                </a:solidFill>
              </a:rPr>
              <a:t>tự</a:t>
            </a:r>
            <a:r>
              <a:rPr lang="en-US" sz="3200" dirty="0">
                <a:solidFill>
                  <a:schemeClr val="tx1"/>
                </a:solidFill>
              </a:rPr>
              <a:t> </a:t>
            </a:r>
            <a:r>
              <a:rPr lang="en-US" sz="3200" dirty="0" err="1">
                <a:solidFill>
                  <a:schemeClr val="tx1"/>
                </a:solidFill>
              </a:rPr>
              <a:t>hào</a:t>
            </a:r>
            <a:r>
              <a:rPr lang="en-US" sz="3200" dirty="0">
                <a:solidFill>
                  <a:schemeClr val="tx1"/>
                </a:solidFill>
              </a:rPr>
              <a:t> </a:t>
            </a:r>
            <a:r>
              <a:rPr lang="en-US" sz="3200" dirty="0" err="1">
                <a:solidFill>
                  <a:schemeClr val="tx1"/>
                </a:solidFill>
              </a:rPr>
              <a:t>khi</a:t>
            </a:r>
            <a:r>
              <a:rPr lang="en-US" sz="3200" dirty="0">
                <a:solidFill>
                  <a:schemeClr val="tx1"/>
                </a:solidFill>
              </a:rPr>
              <a:t> </a:t>
            </a:r>
            <a:r>
              <a:rPr lang="en-US" sz="3200" dirty="0" err="1">
                <a:solidFill>
                  <a:schemeClr val="tx1"/>
                </a:solidFill>
              </a:rPr>
              <a:t>được</a:t>
            </a:r>
            <a:r>
              <a:rPr lang="en-US" sz="3200" dirty="0">
                <a:solidFill>
                  <a:schemeClr val="tx1"/>
                </a:solidFill>
              </a:rPr>
              <a:t> </a:t>
            </a:r>
            <a:r>
              <a:rPr lang="en-US" sz="3200" dirty="0" err="1">
                <a:solidFill>
                  <a:schemeClr val="tx1"/>
                </a:solidFill>
              </a:rPr>
              <a:t>tham</a:t>
            </a:r>
            <a:r>
              <a:rPr lang="en-US" sz="3200" dirty="0">
                <a:solidFill>
                  <a:schemeClr val="tx1"/>
                </a:solidFill>
              </a:rPr>
              <a:t> </a:t>
            </a:r>
            <a:r>
              <a:rPr lang="en-US" sz="3200" dirty="0" err="1">
                <a:solidFill>
                  <a:schemeClr val="tx1"/>
                </a:solidFill>
              </a:rPr>
              <a:t>gia</a:t>
            </a:r>
            <a:r>
              <a:rPr lang="en-US" sz="3200" dirty="0">
                <a:solidFill>
                  <a:schemeClr val="tx1"/>
                </a:solidFill>
              </a:rPr>
              <a:t> </a:t>
            </a:r>
            <a:r>
              <a:rPr lang="en-US" sz="3200" dirty="0" err="1">
                <a:solidFill>
                  <a:schemeClr val="tx1"/>
                </a:solidFill>
              </a:rPr>
              <a:t>vào</a:t>
            </a:r>
            <a:r>
              <a:rPr lang="en-US" sz="3200" dirty="0">
                <a:solidFill>
                  <a:schemeClr val="tx1"/>
                </a:solidFill>
              </a:rPr>
              <a:t> </a:t>
            </a:r>
            <a:r>
              <a:rPr lang="en-US" sz="3200" dirty="0" err="1">
                <a:solidFill>
                  <a:schemeClr val="tx1"/>
                </a:solidFill>
              </a:rPr>
              <a:t>cuộc</a:t>
            </a:r>
            <a:r>
              <a:rPr lang="en-US" sz="3200" dirty="0">
                <a:solidFill>
                  <a:schemeClr val="tx1"/>
                </a:solidFill>
              </a:rPr>
              <a:t> </a:t>
            </a:r>
            <a:r>
              <a:rPr lang="en-US" sz="3200" dirty="0" err="1">
                <a:solidFill>
                  <a:schemeClr val="tx1"/>
                </a:solidFill>
              </a:rPr>
              <a:t>cách</a:t>
            </a:r>
            <a:r>
              <a:rPr lang="en-US" sz="3200" dirty="0">
                <a:solidFill>
                  <a:schemeClr val="tx1"/>
                </a:solidFill>
              </a:rPr>
              <a:t> </a:t>
            </a:r>
            <a:r>
              <a:rPr lang="en-US" sz="3200" dirty="0" err="1">
                <a:solidFill>
                  <a:schemeClr val="tx1"/>
                </a:solidFill>
              </a:rPr>
              <a:t>mạng</a:t>
            </a:r>
            <a:r>
              <a:rPr lang="en-US" sz="3200" dirty="0">
                <a:solidFill>
                  <a:schemeClr val="tx1"/>
                </a:solidFill>
              </a:rPr>
              <a:t> </a:t>
            </a:r>
            <a:r>
              <a:rPr lang="en-US" sz="3200" dirty="0" err="1">
                <a:solidFill>
                  <a:schemeClr val="tx1"/>
                </a:solidFill>
              </a:rPr>
              <a:t>Anh</a:t>
            </a:r>
            <a:r>
              <a:rPr lang="en-US" sz="3200" dirty="0">
                <a:solidFill>
                  <a:schemeClr val="tx1"/>
                </a:solidFill>
              </a:rPr>
              <a:t>,  </a:t>
            </a:r>
            <a:r>
              <a:rPr lang="en-US" sz="3200" dirty="0" err="1">
                <a:solidFill>
                  <a:schemeClr val="tx1"/>
                </a:solidFill>
              </a:rPr>
              <a:t>những</a:t>
            </a:r>
            <a:r>
              <a:rPr lang="en-US" sz="3200" dirty="0">
                <a:solidFill>
                  <a:schemeClr val="tx1"/>
                </a:solidFill>
              </a:rPr>
              <a:t> </a:t>
            </a:r>
            <a:r>
              <a:rPr lang="en-US" sz="3200" dirty="0" err="1">
                <a:solidFill>
                  <a:schemeClr val="tx1"/>
                </a:solidFill>
              </a:rPr>
              <a:t>mong</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đã</a:t>
            </a:r>
            <a:r>
              <a:rPr lang="en-US" sz="3200" dirty="0">
                <a:solidFill>
                  <a:schemeClr val="tx1"/>
                </a:solidFill>
              </a:rPr>
              <a:t> </a:t>
            </a:r>
            <a:r>
              <a:rPr lang="en-US" sz="3200" dirty="0" err="1">
                <a:solidFill>
                  <a:schemeClr val="tx1"/>
                </a:solidFill>
              </a:rPr>
              <a:t>đạt</a:t>
            </a:r>
            <a:r>
              <a:rPr lang="en-US" sz="3200" dirty="0">
                <a:solidFill>
                  <a:schemeClr val="tx1"/>
                </a:solidFill>
              </a:rPr>
              <a:t> </a:t>
            </a:r>
            <a:r>
              <a:rPr lang="en-US" sz="3200" dirty="0" err="1">
                <a:solidFill>
                  <a:schemeClr val="tx1"/>
                </a:solidFill>
              </a:rPr>
              <a:t>được</a:t>
            </a:r>
            <a:r>
              <a:rPr lang="en-US" sz="3200" dirty="0">
                <a:solidFill>
                  <a:schemeClr val="tx1"/>
                </a:solidFill>
              </a:rPr>
              <a:t> (  </a:t>
            </a:r>
            <a:r>
              <a:rPr lang="en-US" sz="3200" dirty="0" err="1">
                <a:solidFill>
                  <a:schemeClr val="tx1"/>
                </a:solidFill>
              </a:rPr>
              <a:t>hoặc</a:t>
            </a:r>
            <a:r>
              <a:rPr lang="en-US" sz="3200" dirty="0">
                <a:solidFill>
                  <a:schemeClr val="tx1"/>
                </a:solidFill>
              </a:rPr>
              <a:t>  </a:t>
            </a:r>
            <a:r>
              <a:rPr lang="en-US" sz="3200" dirty="0" err="1">
                <a:solidFill>
                  <a:schemeClr val="tx1"/>
                </a:solidFill>
              </a:rPr>
              <a:t>chưa</a:t>
            </a:r>
            <a:r>
              <a:rPr lang="en-US" sz="3200" dirty="0">
                <a:solidFill>
                  <a:schemeClr val="tx1"/>
                </a:solidFill>
              </a:rPr>
              <a:t> ) </a:t>
            </a:r>
            <a:r>
              <a:rPr lang="en-US" sz="3200" dirty="0" err="1">
                <a:solidFill>
                  <a:schemeClr val="tx1"/>
                </a:solidFill>
              </a:rPr>
              <a:t>khi</a:t>
            </a:r>
            <a:r>
              <a:rPr lang="en-US" sz="3200" dirty="0">
                <a:solidFill>
                  <a:schemeClr val="tx1"/>
                </a:solidFill>
              </a:rPr>
              <a:t> </a:t>
            </a:r>
            <a:r>
              <a:rPr lang="en-US" sz="3200" dirty="0" err="1">
                <a:solidFill>
                  <a:schemeClr val="tx1"/>
                </a:solidFill>
              </a:rPr>
              <a:t>tham</a:t>
            </a:r>
            <a:r>
              <a:rPr lang="en-US" sz="3200" dirty="0">
                <a:solidFill>
                  <a:schemeClr val="tx1"/>
                </a:solidFill>
              </a:rPr>
              <a:t> </a:t>
            </a:r>
            <a:r>
              <a:rPr lang="en-US" sz="3200" dirty="0" err="1">
                <a:solidFill>
                  <a:schemeClr val="tx1"/>
                </a:solidFill>
              </a:rPr>
              <a:t>gia</a:t>
            </a:r>
            <a:r>
              <a:rPr lang="en-US" sz="3200" dirty="0">
                <a:solidFill>
                  <a:schemeClr val="tx1"/>
                </a:solidFill>
              </a:rPr>
              <a:t> </a:t>
            </a:r>
            <a:r>
              <a:rPr lang="en-US" sz="3200" dirty="0" err="1">
                <a:solidFill>
                  <a:schemeClr val="tx1"/>
                </a:solidFill>
              </a:rPr>
              <a:t>cuộc</a:t>
            </a:r>
            <a:r>
              <a:rPr lang="en-US" sz="3200" dirty="0">
                <a:solidFill>
                  <a:schemeClr val="tx1"/>
                </a:solidFill>
              </a:rPr>
              <a:t> </a:t>
            </a:r>
            <a:r>
              <a:rPr lang="en-US" sz="3200" dirty="0" err="1">
                <a:solidFill>
                  <a:schemeClr val="tx1"/>
                </a:solidFill>
              </a:rPr>
              <a:t>cách</a:t>
            </a:r>
            <a:r>
              <a:rPr lang="en-US" sz="3200" dirty="0">
                <a:solidFill>
                  <a:schemeClr val="tx1"/>
                </a:solidFill>
              </a:rPr>
              <a:t> </a:t>
            </a:r>
            <a:r>
              <a:rPr lang="en-US" sz="3200" dirty="0" err="1">
                <a:solidFill>
                  <a:schemeClr val="tx1"/>
                </a:solidFill>
              </a:rPr>
              <a:t>mạng</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smtClean="0">
                <a:solidFill>
                  <a:schemeClr val="tx1"/>
                </a:solidFill>
              </a:rPr>
              <a:t> </a:t>
            </a:r>
            <a:r>
              <a:rPr lang="en-US" sz="3200" dirty="0" err="1" smtClean="0">
                <a:solidFill>
                  <a:schemeClr val="tx1"/>
                </a:solidFill>
              </a:rPr>
              <a:t>Trình</a:t>
            </a:r>
            <a:r>
              <a:rPr lang="en-US" sz="3200" dirty="0" smtClean="0">
                <a:solidFill>
                  <a:schemeClr val="tx1"/>
                </a:solidFill>
              </a:rPr>
              <a:t> </a:t>
            </a:r>
            <a:r>
              <a:rPr lang="en-US" sz="3200" dirty="0" err="1">
                <a:solidFill>
                  <a:schemeClr val="tx1"/>
                </a:solidFill>
              </a:rPr>
              <a:t>bày</a:t>
            </a:r>
            <a:r>
              <a:rPr lang="en-US" sz="3200" dirty="0">
                <a:solidFill>
                  <a:schemeClr val="tx1"/>
                </a:solidFill>
              </a:rPr>
              <a:t> </a:t>
            </a:r>
            <a:r>
              <a:rPr lang="en-US" sz="3200" dirty="0" err="1">
                <a:solidFill>
                  <a:schemeClr val="tx1"/>
                </a:solidFill>
              </a:rPr>
              <a:t>vào</a:t>
            </a:r>
            <a:r>
              <a:rPr lang="en-US" sz="3200" dirty="0">
                <a:solidFill>
                  <a:schemeClr val="tx1"/>
                </a:solidFill>
              </a:rPr>
              <a:t> </a:t>
            </a:r>
            <a:r>
              <a:rPr lang="en-US" sz="3200" dirty="0" err="1">
                <a:solidFill>
                  <a:schemeClr val="tx1"/>
                </a:solidFill>
              </a:rPr>
              <a:t>tiết</a:t>
            </a:r>
            <a:r>
              <a:rPr lang="en-US" sz="3200" dirty="0">
                <a:solidFill>
                  <a:schemeClr val="tx1"/>
                </a:solidFill>
              </a:rPr>
              <a:t> </a:t>
            </a:r>
            <a:r>
              <a:rPr lang="en-US" sz="3200" dirty="0" err="1">
                <a:solidFill>
                  <a:schemeClr val="tx1"/>
                </a:solidFill>
              </a:rPr>
              <a:t>học</a:t>
            </a:r>
            <a:r>
              <a:rPr lang="en-US" sz="3200" dirty="0">
                <a:solidFill>
                  <a:schemeClr val="tx1"/>
                </a:solidFill>
              </a:rPr>
              <a:t> </a:t>
            </a:r>
            <a:r>
              <a:rPr lang="en-US" sz="3200" dirty="0" err="1">
                <a:solidFill>
                  <a:schemeClr val="tx1"/>
                </a:solidFill>
              </a:rPr>
              <a:t>lần</a:t>
            </a:r>
            <a:r>
              <a:rPr lang="en-US" sz="3200" dirty="0">
                <a:solidFill>
                  <a:schemeClr val="tx1"/>
                </a:solidFill>
              </a:rPr>
              <a:t> </a:t>
            </a:r>
            <a:r>
              <a:rPr lang="en-US" sz="3200" dirty="0" err="1">
                <a:solidFill>
                  <a:schemeClr val="tx1"/>
                </a:solidFill>
              </a:rPr>
              <a:t>sau</a:t>
            </a:r>
            <a:r>
              <a:rPr lang="en-US" sz="3200" dirty="0">
                <a:solidFill>
                  <a:schemeClr val="tx1"/>
                </a:solidFill>
              </a:rPr>
              <a:t>.  </a:t>
            </a:r>
          </a:p>
          <a:p>
            <a:r>
              <a:rPr lang="en-US" sz="3200" dirty="0">
                <a:solidFill>
                  <a:schemeClr val="tx1"/>
                </a:solidFill>
              </a:rPr>
              <a:t>+ </a:t>
            </a:r>
            <a:r>
              <a:rPr lang="en-US" sz="3200" dirty="0" err="1">
                <a:solidFill>
                  <a:schemeClr val="tx1"/>
                </a:solidFill>
              </a:rPr>
              <a:t>Chuẩn</a:t>
            </a:r>
            <a:r>
              <a:rPr lang="en-US" sz="3200" dirty="0">
                <a:solidFill>
                  <a:schemeClr val="tx1"/>
                </a:solidFill>
              </a:rPr>
              <a:t> </a:t>
            </a:r>
            <a:r>
              <a:rPr lang="en-US" sz="3200" dirty="0" err="1">
                <a:solidFill>
                  <a:schemeClr val="tx1"/>
                </a:solidFill>
              </a:rPr>
              <a:t>bị</a:t>
            </a:r>
            <a:r>
              <a:rPr lang="en-US" sz="3200" dirty="0">
                <a:solidFill>
                  <a:schemeClr val="tx1"/>
                </a:solidFill>
              </a:rPr>
              <a:t> </a:t>
            </a:r>
            <a:r>
              <a:rPr lang="en-US" sz="3200" dirty="0" err="1">
                <a:solidFill>
                  <a:schemeClr val="tx1"/>
                </a:solidFill>
              </a:rPr>
              <a:t>bài</a:t>
            </a:r>
            <a:r>
              <a:rPr lang="en-US" sz="3200" dirty="0">
                <a:solidFill>
                  <a:schemeClr val="tx1"/>
                </a:solidFill>
              </a:rPr>
              <a:t>  </a:t>
            </a:r>
            <a:r>
              <a:rPr lang="en-US" sz="3200" dirty="0" err="1">
                <a:solidFill>
                  <a:schemeClr val="tx1"/>
                </a:solidFill>
              </a:rPr>
              <a:t>mới</a:t>
            </a:r>
            <a:r>
              <a:rPr lang="en-US" sz="3200" dirty="0">
                <a:solidFill>
                  <a:schemeClr val="tx1"/>
                </a:solidFill>
              </a:rPr>
              <a:t> : </a:t>
            </a:r>
            <a:r>
              <a:rPr lang="en-US" sz="3200" dirty="0" err="1">
                <a:solidFill>
                  <a:schemeClr val="tx1"/>
                </a:solidFill>
              </a:rPr>
              <a:t>Tóm</a:t>
            </a:r>
            <a:r>
              <a:rPr lang="en-US" sz="3200" dirty="0">
                <a:solidFill>
                  <a:schemeClr val="tx1"/>
                </a:solidFill>
              </a:rPr>
              <a:t> </a:t>
            </a:r>
            <a:r>
              <a:rPr lang="en-US" sz="3200" dirty="0" err="1">
                <a:solidFill>
                  <a:schemeClr val="tx1"/>
                </a:solidFill>
              </a:rPr>
              <a:t>tắt</a:t>
            </a:r>
            <a:r>
              <a:rPr lang="en-US" sz="3200" dirty="0">
                <a:solidFill>
                  <a:schemeClr val="tx1"/>
                </a:solidFill>
              </a:rPr>
              <a:t> </a:t>
            </a:r>
            <a:r>
              <a:rPr lang="en-US" sz="3200" dirty="0" err="1">
                <a:solidFill>
                  <a:schemeClr val="tx1"/>
                </a:solidFill>
              </a:rPr>
              <a:t>chiến</a:t>
            </a:r>
            <a:r>
              <a:rPr lang="en-US" sz="3200" dirty="0">
                <a:solidFill>
                  <a:schemeClr val="tx1"/>
                </a:solidFill>
              </a:rPr>
              <a:t> </a:t>
            </a:r>
            <a:r>
              <a:rPr lang="en-US" sz="3200" dirty="0" err="1">
                <a:solidFill>
                  <a:schemeClr val="tx1"/>
                </a:solidFill>
              </a:rPr>
              <a:t>tranh</a:t>
            </a:r>
            <a:r>
              <a:rPr lang="en-US" sz="3200" dirty="0">
                <a:solidFill>
                  <a:schemeClr val="tx1"/>
                </a:solidFill>
              </a:rPr>
              <a:t> </a:t>
            </a:r>
            <a:r>
              <a:rPr lang="en-US" sz="3200" dirty="0" err="1">
                <a:solidFill>
                  <a:schemeClr val="tx1"/>
                </a:solidFill>
              </a:rPr>
              <a:t>giành</a:t>
            </a:r>
            <a:r>
              <a:rPr lang="en-US" sz="3200" dirty="0">
                <a:solidFill>
                  <a:schemeClr val="tx1"/>
                </a:solidFill>
              </a:rPr>
              <a:t> </a:t>
            </a:r>
            <a:r>
              <a:rPr lang="en-US" sz="3200" dirty="0" err="1">
                <a:solidFill>
                  <a:schemeClr val="tx1"/>
                </a:solidFill>
              </a:rPr>
              <a:t>độc</a:t>
            </a:r>
            <a:r>
              <a:rPr lang="en-US" sz="3200" dirty="0">
                <a:solidFill>
                  <a:schemeClr val="tx1"/>
                </a:solidFill>
              </a:rPr>
              <a:t> </a:t>
            </a:r>
            <a:r>
              <a:rPr lang="en-US" sz="3200" dirty="0" err="1">
                <a:solidFill>
                  <a:schemeClr val="tx1"/>
                </a:solidFill>
              </a:rPr>
              <a:t>lập</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các</a:t>
            </a:r>
            <a:r>
              <a:rPr lang="en-US" sz="3200" dirty="0">
                <a:solidFill>
                  <a:schemeClr val="tx1"/>
                </a:solidFill>
              </a:rPr>
              <a:t> </a:t>
            </a:r>
            <a:r>
              <a:rPr lang="en-US" sz="3200" dirty="0" err="1">
                <a:solidFill>
                  <a:schemeClr val="tx1"/>
                </a:solidFill>
              </a:rPr>
              <a:t>nước</a:t>
            </a:r>
            <a:r>
              <a:rPr lang="en-US" sz="3200" dirty="0">
                <a:solidFill>
                  <a:schemeClr val="tx1"/>
                </a:solidFill>
              </a:rPr>
              <a:t> </a:t>
            </a:r>
            <a:r>
              <a:rPr lang="en-US" sz="3200" dirty="0" err="1">
                <a:solidFill>
                  <a:schemeClr val="tx1"/>
                </a:solidFill>
              </a:rPr>
              <a:t>thuộc</a:t>
            </a:r>
            <a:r>
              <a:rPr lang="en-US" sz="3200" dirty="0">
                <a:solidFill>
                  <a:schemeClr val="tx1"/>
                </a:solidFill>
              </a:rPr>
              <a:t> </a:t>
            </a:r>
            <a:r>
              <a:rPr lang="en-US" sz="3200" dirty="0" err="1">
                <a:solidFill>
                  <a:schemeClr val="tx1"/>
                </a:solidFill>
              </a:rPr>
              <a:t>địa</a:t>
            </a:r>
            <a:r>
              <a:rPr lang="en-US" sz="3200" dirty="0">
                <a:solidFill>
                  <a:schemeClr val="tx1"/>
                </a:solidFill>
              </a:rPr>
              <a:t> </a:t>
            </a:r>
            <a:r>
              <a:rPr lang="en-US" sz="3200" dirty="0" err="1">
                <a:solidFill>
                  <a:schemeClr val="tx1"/>
                </a:solidFill>
              </a:rPr>
              <a:t>Anh</a:t>
            </a:r>
            <a:r>
              <a:rPr lang="en-US" sz="3200" dirty="0">
                <a:solidFill>
                  <a:schemeClr val="tx1"/>
                </a:solidFill>
              </a:rPr>
              <a:t> ở </a:t>
            </a:r>
            <a:r>
              <a:rPr lang="en-US" sz="3200" dirty="0" err="1">
                <a:solidFill>
                  <a:schemeClr val="tx1"/>
                </a:solidFill>
              </a:rPr>
              <a:t>Bắc</a:t>
            </a:r>
            <a:r>
              <a:rPr lang="en-US" sz="3200" dirty="0">
                <a:solidFill>
                  <a:schemeClr val="tx1"/>
                </a:solidFill>
              </a:rPr>
              <a:t> </a:t>
            </a:r>
            <a:r>
              <a:rPr lang="en-US" sz="3200" dirty="0" err="1">
                <a:solidFill>
                  <a:schemeClr val="tx1"/>
                </a:solidFill>
              </a:rPr>
              <a:t>Mĩ</a:t>
            </a:r>
            <a:r>
              <a:rPr lang="en-US" sz="3200" dirty="0">
                <a:solidFill>
                  <a:schemeClr val="tx1"/>
                </a:solidFill>
              </a:rPr>
              <a:t> </a:t>
            </a:r>
            <a:r>
              <a:rPr lang="en-US" sz="3200" dirty="0" err="1">
                <a:solidFill>
                  <a:schemeClr val="tx1"/>
                </a:solidFill>
              </a:rPr>
              <a:t>theo</a:t>
            </a:r>
            <a:r>
              <a:rPr lang="en-US" sz="3200" dirty="0">
                <a:solidFill>
                  <a:schemeClr val="tx1"/>
                </a:solidFill>
              </a:rPr>
              <a:t> </a:t>
            </a:r>
            <a:r>
              <a:rPr lang="en-US" sz="3200" dirty="0" err="1">
                <a:solidFill>
                  <a:schemeClr val="tx1"/>
                </a:solidFill>
              </a:rPr>
              <a:t>bảng</a:t>
            </a:r>
            <a:r>
              <a:rPr lang="en-US" sz="3200" dirty="0">
                <a:solidFill>
                  <a:schemeClr val="tx1"/>
                </a:solidFill>
              </a:rPr>
              <a:t> ( </a:t>
            </a:r>
            <a:r>
              <a:rPr lang="en-US" sz="3200" dirty="0" err="1">
                <a:solidFill>
                  <a:schemeClr val="tx1"/>
                </a:solidFill>
              </a:rPr>
              <a:t>giống</a:t>
            </a:r>
            <a:r>
              <a:rPr lang="en-US" sz="3200" dirty="0">
                <a:solidFill>
                  <a:schemeClr val="tx1"/>
                </a:solidFill>
              </a:rPr>
              <a:t>  CMTS </a:t>
            </a:r>
            <a:r>
              <a:rPr lang="en-US" sz="3200" dirty="0" err="1">
                <a:solidFill>
                  <a:schemeClr val="tx1"/>
                </a:solidFill>
              </a:rPr>
              <a:t>Hà</a:t>
            </a:r>
            <a:r>
              <a:rPr lang="en-US" sz="3200" dirty="0">
                <a:solidFill>
                  <a:schemeClr val="tx1"/>
                </a:solidFill>
              </a:rPr>
              <a:t> </a:t>
            </a:r>
            <a:r>
              <a:rPr lang="en-US" sz="3200" dirty="0" err="1">
                <a:solidFill>
                  <a:schemeClr val="tx1"/>
                </a:solidFill>
              </a:rPr>
              <a:t>Lan</a:t>
            </a:r>
            <a:r>
              <a:rPr lang="en-US" sz="3200" dirty="0">
                <a:solidFill>
                  <a:schemeClr val="tx1"/>
                </a:solidFill>
              </a:rPr>
              <a:t> </a:t>
            </a:r>
            <a:r>
              <a:rPr lang="en-US" sz="3200" dirty="0" err="1">
                <a:solidFill>
                  <a:schemeClr val="tx1"/>
                </a:solidFill>
              </a:rPr>
              <a:t>và</a:t>
            </a:r>
            <a:r>
              <a:rPr lang="en-US" sz="3200" dirty="0">
                <a:solidFill>
                  <a:schemeClr val="tx1"/>
                </a:solidFill>
              </a:rPr>
              <a:t> </a:t>
            </a:r>
            <a:r>
              <a:rPr lang="en-US" sz="3200" dirty="0" err="1">
                <a:solidFill>
                  <a:schemeClr val="tx1"/>
                </a:solidFill>
              </a:rPr>
              <a:t>Anh</a:t>
            </a:r>
            <a:r>
              <a:rPr lang="en-US" sz="3200" dirty="0">
                <a:solidFill>
                  <a:schemeClr val="tx1"/>
                </a:solidFill>
              </a:rPr>
              <a:t>)  </a:t>
            </a:r>
            <a:endParaRPr lang="en-US" sz="3200" dirty="0" smtClean="0">
              <a:solidFill>
                <a:schemeClr val="tx1"/>
              </a:solidFill>
            </a:endParaRPr>
          </a:p>
          <a:p>
            <a:r>
              <a:rPr lang="en-US" sz="3200" dirty="0" smtClean="0">
                <a:solidFill>
                  <a:schemeClr val="tx1"/>
                </a:solidFill>
              </a:rPr>
              <a:t>+ </a:t>
            </a:r>
            <a:r>
              <a:rPr lang="en-US" sz="3200" dirty="0" err="1" smtClean="0">
                <a:solidFill>
                  <a:schemeClr val="tx1"/>
                </a:solidFill>
              </a:rPr>
              <a:t>Lập</a:t>
            </a:r>
            <a:r>
              <a:rPr lang="en-US" sz="3200" dirty="0" smtClean="0">
                <a:solidFill>
                  <a:schemeClr val="tx1"/>
                </a:solidFill>
              </a:rPr>
              <a:t> </a:t>
            </a:r>
            <a:r>
              <a:rPr lang="en-US" sz="3200" dirty="0" err="1" smtClean="0">
                <a:solidFill>
                  <a:schemeClr val="tx1"/>
                </a:solidFill>
              </a:rPr>
              <a:t>thẻ</a:t>
            </a:r>
            <a:r>
              <a:rPr lang="en-US" sz="3200" dirty="0" smtClean="0">
                <a:solidFill>
                  <a:schemeClr val="tx1"/>
                </a:solidFill>
              </a:rPr>
              <a:t> </a:t>
            </a:r>
            <a:r>
              <a:rPr lang="en-US" sz="3200" dirty="0" err="1" smtClean="0">
                <a:solidFill>
                  <a:schemeClr val="tx1"/>
                </a:solidFill>
              </a:rPr>
              <a:t>nhớ</a:t>
            </a:r>
            <a:r>
              <a:rPr lang="en-US" sz="3200" dirty="0" smtClean="0">
                <a:solidFill>
                  <a:schemeClr val="tx1"/>
                </a:solidFill>
              </a:rPr>
              <a:t>  </a:t>
            </a:r>
            <a:r>
              <a:rPr lang="en-US" sz="3200" dirty="0" err="1" smtClean="0">
                <a:solidFill>
                  <a:schemeClr val="tx1"/>
                </a:solidFill>
              </a:rPr>
              <a:t>về</a:t>
            </a:r>
            <a:r>
              <a:rPr lang="en-US" sz="3200" dirty="0" smtClean="0">
                <a:solidFill>
                  <a:schemeClr val="tx1"/>
                </a:solidFill>
              </a:rPr>
              <a:t> </a:t>
            </a:r>
            <a:r>
              <a:rPr lang="en-US" sz="3200" dirty="0" err="1" smtClean="0">
                <a:solidFill>
                  <a:schemeClr val="tx1"/>
                </a:solidFill>
              </a:rPr>
              <a:t>nhân</a:t>
            </a:r>
            <a:r>
              <a:rPr lang="en-US" sz="3200" dirty="0" smtClean="0">
                <a:solidFill>
                  <a:schemeClr val="tx1"/>
                </a:solidFill>
              </a:rPr>
              <a:t> </a:t>
            </a:r>
            <a:r>
              <a:rPr lang="en-US" sz="3200" dirty="0" err="1" smtClean="0">
                <a:solidFill>
                  <a:schemeClr val="tx1"/>
                </a:solidFill>
              </a:rPr>
              <a:t>vật</a:t>
            </a:r>
            <a:r>
              <a:rPr lang="en-US" sz="3200" dirty="0" smtClean="0">
                <a:solidFill>
                  <a:schemeClr val="tx1"/>
                </a:solidFill>
              </a:rPr>
              <a:t>  </a:t>
            </a:r>
            <a:r>
              <a:rPr lang="en-US" sz="3200" dirty="0" err="1" smtClean="0">
                <a:solidFill>
                  <a:schemeClr val="tx1"/>
                </a:solidFill>
              </a:rPr>
              <a:t>Goerge</a:t>
            </a:r>
            <a:r>
              <a:rPr lang="en-US" sz="3200" dirty="0" smtClean="0">
                <a:solidFill>
                  <a:schemeClr val="tx1"/>
                </a:solidFill>
              </a:rPr>
              <a:t> Washington.</a:t>
            </a:r>
            <a:endParaRPr lang="en-US" sz="3200" dirty="0">
              <a:solidFill>
                <a:schemeClr val="tx1"/>
              </a:solidFill>
            </a:endParaRPr>
          </a:p>
          <a:p>
            <a:r>
              <a:rPr lang="en-US" sz="3200" b="1" dirty="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3500616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828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en-US" dirty="0" smtClean="0"/>
              <a:t>I. S</a:t>
            </a:r>
            <a:r>
              <a:rPr lang="vi-VN" b="1" dirty="0" smtClean="0"/>
              <a:t>ự biến đổi về kinh tế, xã hội Tây Âu trong các thế kỉ XV- XVII. </a:t>
            </a:r>
            <a:r>
              <a:rPr lang="en-US" b="1" dirty="0" smtClean="0"/>
              <a:t/>
            </a:r>
            <a:br>
              <a:rPr lang="en-US" b="1" dirty="0" smtClean="0"/>
            </a:br>
            <a:r>
              <a:rPr lang="vi-VN" b="1" dirty="0" smtClean="0"/>
              <a:t>Cách mạng Hà Lan thế kỉ XVI</a:t>
            </a:r>
            <a:r>
              <a:rPr lang="en-US" b="1" dirty="0" smtClean="0"/>
              <a:t/>
            </a:r>
            <a:br>
              <a:rPr lang="en-US" b="1" dirty="0" smtClean="0"/>
            </a:br>
            <a:endParaRPr lang="en-US" dirty="0"/>
          </a:p>
        </p:txBody>
      </p:sp>
      <p:sp>
        <p:nvSpPr>
          <p:cNvPr id="3" name="Content Placeholder 2"/>
          <p:cNvSpPr>
            <a:spLocks noGrp="1"/>
          </p:cNvSpPr>
          <p:nvPr>
            <p:ph idx="1"/>
          </p:nvPr>
        </p:nvSpPr>
        <p:spPr>
          <a:xfrm>
            <a:off x="457200" y="2819401"/>
            <a:ext cx="8229600" cy="83820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4400" b="1" dirty="0" smtClean="0">
                <a:solidFill>
                  <a:srgbClr val="006600"/>
                </a:solidFill>
              </a:rPr>
              <a:t>1. </a:t>
            </a:r>
            <a:r>
              <a:rPr lang="en-US" sz="4400" b="1" dirty="0" err="1" smtClean="0">
                <a:solidFill>
                  <a:srgbClr val="006600"/>
                </a:solidFill>
              </a:rPr>
              <a:t>Một</a:t>
            </a:r>
            <a:r>
              <a:rPr lang="en-US" sz="4400" b="1" dirty="0" smtClean="0">
                <a:solidFill>
                  <a:srgbClr val="006600"/>
                </a:solidFill>
              </a:rPr>
              <a:t> </a:t>
            </a:r>
            <a:r>
              <a:rPr lang="en-US" sz="4400" b="1" dirty="0" err="1" smtClean="0">
                <a:solidFill>
                  <a:srgbClr val="006600"/>
                </a:solidFill>
              </a:rPr>
              <a:t>nền</a:t>
            </a:r>
            <a:r>
              <a:rPr lang="en-US" sz="4400" b="1" dirty="0" smtClean="0">
                <a:solidFill>
                  <a:srgbClr val="006600"/>
                </a:solidFill>
              </a:rPr>
              <a:t> </a:t>
            </a:r>
            <a:r>
              <a:rPr lang="en-US" sz="4400" b="1" dirty="0" err="1" smtClean="0">
                <a:solidFill>
                  <a:srgbClr val="006600"/>
                </a:solidFill>
              </a:rPr>
              <a:t>sản</a:t>
            </a:r>
            <a:r>
              <a:rPr lang="en-US" sz="4400" b="1" dirty="0" smtClean="0">
                <a:solidFill>
                  <a:srgbClr val="006600"/>
                </a:solidFill>
              </a:rPr>
              <a:t> </a:t>
            </a:r>
            <a:r>
              <a:rPr lang="en-US" sz="4400" b="1" dirty="0" err="1" smtClean="0">
                <a:solidFill>
                  <a:srgbClr val="006600"/>
                </a:solidFill>
              </a:rPr>
              <a:t>xuất</a:t>
            </a:r>
            <a:r>
              <a:rPr lang="en-US" sz="4400" b="1" dirty="0" smtClean="0">
                <a:solidFill>
                  <a:srgbClr val="006600"/>
                </a:solidFill>
              </a:rPr>
              <a:t> </a:t>
            </a:r>
            <a:r>
              <a:rPr lang="en-US" sz="4400" b="1" dirty="0" err="1" smtClean="0">
                <a:solidFill>
                  <a:srgbClr val="006600"/>
                </a:solidFill>
              </a:rPr>
              <a:t>mới</a:t>
            </a:r>
            <a:r>
              <a:rPr lang="en-US" sz="4400" b="1" dirty="0" smtClean="0">
                <a:solidFill>
                  <a:srgbClr val="006600"/>
                </a:solidFill>
              </a:rPr>
              <a:t> </a:t>
            </a:r>
            <a:r>
              <a:rPr lang="en-US" sz="4400" b="1" dirty="0" err="1" smtClean="0">
                <a:solidFill>
                  <a:srgbClr val="006600"/>
                </a:solidFill>
              </a:rPr>
              <a:t>ra</a:t>
            </a:r>
            <a:r>
              <a:rPr lang="en-US" sz="4400" b="1" dirty="0" smtClean="0">
                <a:solidFill>
                  <a:srgbClr val="006600"/>
                </a:solidFill>
              </a:rPr>
              <a:t> </a:t>
            </a:r>
            <a:r>
              <a:rPr lang="en-US" sz="4400" b="1" dirty="0" err="1" smtClean="0">
                <a:solidFill>
                  <a:srgbClr val="006600"/>
                </a:solidFill>
              </a:rPr>
              <a:t>đời</a:t>
            </a:r>
            <a:r>
              <a:rPr lang="en-US" sz="4400" b="1" dirty="0" smtClean="0">
                <a:solidFill>
                  <a:srgbClr val="006600"/>
                </a:solidFill>
              </a:rPr>
              <a:t> </a:t>
            </a:r>
            <a:endParaRPr lang="en-US" sz="4400" b="1" dirty="0">
              <a:solidFill>
                <a:srgbClr val="006600"/>
              </a:solidFill>
            </a:endParaRPr>
          </a:p>
        </p:txBody>
      </p:sp>
    </p:spTree>
    <p:extLst>
      <p:ext uri="{BB962C8B-B14F-4D97-AF65-F5344CB8AC3E}">
        <p14:creationId xmlns:p14="http://schemas.microsoft.com/office/powerpoint/2010/main" val="16676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304800"/>
            <a:ext cx="2514600" cy="6400800"/>
          </a:xfrm>
          <a:ln w="57150">
            <a:solidFill>
              <a:srgbClr val="6600CC"/>
            </a:solidFill>
          </a:ln>
        </p:spPr>
        <p:txBody>
          <a:bodyPr>
            <a:noAutofit/>
          </a:bodyPr>
          <a:lstStyle/>
          <a:p>
            <a:pPr marL="0" indent="0">
              <a:buNone/>
            </a:pPr>
            <a:r>
              <a:rPr lang="en-US" sz="2800" dirty="0" smtClean="0"/>
              <a:t> </a:t>
            </a:r>
            <a:r>
              <a:rPr lang="en-US" sz="2800" i="1" dirty="0" smtClean="0"/>
              <a:t> </a:t>
            </a:r>
            <a:r>
              <a:rPr lang="en-US" sz="2800" b="1" i="1" dirty="0" err="1" smtClean="0"/>
              <a:t>Hãy</a:t>
            </a:r>
            <a:r>
              <a:rPr lang="en-US" sz="2800" b="1" i="1" dirty="0" smtClean="0"/>
              <a:t> </a:t>
            </a:r>
            <a:r>
              <a:rPr lang="en-US" sz="2800" b="1" i="1" dirty="0" err="1"/>
              <a:t>nhớ</a:t>
            </a:r>
            <a:r>
              <a:rPr lang="en-US" sz="2800" b="1" i="1" dirty="0"/>
              <a:t> </a:t>
            </a:r>
            <a:r>
              <a:rPr lang="en-US" sz="2800" b="1" i="1" dirty="0" err="1"/>
              <a:t>lại</a:t>
            </a:r>
            <a:r>
              <a:rPr lang="en-US" sz="2800" b="1" i="1" dirty="0"/>
              <a:t> </a:t>
            </a:r>
            <a:r>
              <a:rPr lang="en-US" sz="2800" b="1" i="1" dirty="0" err="1"/>
              <a:t>nội</a:t>
            </a:r>
            <a:r>
              <a:rPr lang="en-US" sz="2800" b="1" i="1" dirty="0"/>
              <a:t> dung </a:t>
            </a:r>
            <a:r>
              <a:rPr lang="en-US" sz="2800" b="1" i="1" dirty="0" err="1"/>
              <a:t>đã</a:t>
            </a:r>
            <a:r>
              <a:rPr lang="en-US" sz="2800" b="1" i="1" dirty="0"/>
              <a:t> </a:t>
            </a:r>
            <a:r>
              <a:rPr lang="en-US" sz="2800" b="1" i="1" dirty="0" err="1"/>
              <a:t>học</a:t>
            </a:r>
            <a:r>
              <a:rPr lang="en-US" sz="2800" b="1" i="1" dirty="0"/>
              <a:t> ở </a:t>
            </a:r>
            <a:r>
              <a:rPr lang="en-US" sz="2800" b="1" i="1" dirty="0" err="1"/>
              <a:t>lớp</a:t>
            </a:r>
            <a:r>
              <a:rPr lang="en-US" sz="2800" b="1" i="1" dirty="0"/>
              <a:t> 7,cho </a:t>
            </a:r>
            <a:r>
              <a:rPr lang="en-US" sz="2800" b="1" i="1" dirty="0" err="1"/>
              <a:t>biết</a:t>
            </a:r>
            <a:r>
              <a:rPr lang="en-US" sz="2800" b="1" i="1" dirty="0"/>
              <a:t> </a:t>
            </a:r>
            <a:r>
              <a:rPr lang="en-US" sz="2800" b="1" i="1" dirty="0" err="1"/>
              <a:t>từ</a:t>
            </a:r>
            <a:r>
              <a:rPr lang="en-US" sz="2800" b="1" i="1" dirty="0"/>
              <a:t> </a:t>
            </a:r>
            <a:r>
              <a:rPr lang="en-US" sz="2800" b="1" i="1" dirty="0" err="1"/>
              <a:t>thế</a:t>
            </a:r>
            <a:r>
              <a:rPr lang="en-US" sz="2800" b="1" i="1" dirty="0"/>
              <a:t> </a:t>
            </a:r>
            <a:r>
              <a:rPr lang="en-US" sz="2800" b="1" i="1" dirty="0" err="1"/>
              <a:t>kỉ</a:t>
            </a:r>
            <a:r>
              <a:rPr lang="en-US" sz="2800" b="1" i="1" dirty="0"/>
              <a:t> X- XIV, </a:t>
            </a:r>
            <a:r>
              <a:rPr lang="en-US" sz="2800" b="1" i="1" dirty="0" err="1"/>
              <a:t>nền</a:t>
            </a:r>
            <a:r>
              <a:rPr lang="en-US" sz="2800" b="1" i="1" dirty="0"/>
              <a:t> </a:t>
            </a:r>
            <a:r>
              <a:rPr lang="en-US" sz="2800" b="1" i="1" dirty="0" err="1"/>
              <a:t>kinh</a:t>
            </a:r>
            <a:r>
              <a:rPr lang="en-US" sz="2800" b="1" i="1" dirty="0"/>
              <a:t> </a:t>
            </a:r>
            <a:r>
              <a:rPr lang="en-US" sz="2800" b="1" i="1" dirty="0" err="1"/>
              <a:t>tế</a:t>
            </a:r>
            <a:r>
              <a:rPr lang="en-US" sz="2800" b="1" i="1" dirty="0"/>
              <a:t> </a:t>
            </a:r>
            <a:r>
              <a:rPr lang="en-US" sz="2800" b="1" i="1" dirty="0" err="1"/>
              <a:t>phong</a:t>
            </a:r>
            <a:r>
              <a:rPr lang="en-US" sz="2800" b="1" i="1" dirty="0"/>
              <a:t> </a:t>
            </a:r>
            <a:r>
              <a:rPr lang="en-US" sz="2800" b="1" i="1" dirty="0" err="1"/>
              <a:t>kiến</a:t>
            </a:r>
            <a:r>
              <a:rPr lang="en-US" sz="2800" b="1" i="1" dirty="0"/>
              <a:t> </a:t>
            </a:r>
            <a:r>
              <a:rPr lang="en-US" sz="2800" b="1" i="1" dirty="0" err="1"/>
              <a:t>châu</a:t>
            </a:r>
            <a:r>
              <a:rPr lang="en-US" sz="2800" b="1" i="1" dirty="0"/>
              <a:t> </a:t>
            </a:r>
            <a:r>
              <a:rPr lang="en-US" sz="2800" b="1" i="1" dirty="0" err="1"/>
              <a:t>Âu</a:t>
            </a:r>
            <a:r>
              <a:rPr lang="en-US" sz="2800" b="1" i="1" dirty="0"/>
              <a:t> </a:t>
            </a:r>
            <a:r>
              <a:rPr lang="en-US" sz="2800" b="1" i="1" dirty="0" err="1"/>
              <a:t>có</a:t>
            </a:r>
            <a:r>
              <a:rPr lang="en-US" sz="2800" b="1" i="1" dirty="0"/>
              <a:t> </a:t>
            </a:r>
            <a:r>
              <a:rPr lang="en-US" sz="2800" b="1" i="1" dirty="0" err="1"/>
              <a:t>đặc</a:t>
            </a:r>
            <a:r>
              <a:rPr lang="en-US" sz="2800" b="1" i="1" dirty="0"/>
              <a:t> </a:t>
            </a:r>
            <a:r>
              <a:rPr lang="en-US" sz="2800" b="1" i="1" dirty="0" err="1"/>
              <a:t>điểm</a:t>
            </a:r>
            <a:r>
              <a:rPr lang="en-US" sz="2800" b="1" i="1" dirty="0"/>
              <a:t> </a:t>
            </a:r>
            <a:r>
              <a:rPr lang="en-US" sz="2800" b="1" i="1" dirty="0" err="1"/>
              <a:t>gì</a:t>
            </a:r>
            <a:r>
              <a:rPr lang="en-US" sz="2800" b="1" i="1" dirty="0" smtClean="0"/>
              <a:t>?</a:t>
            </a:r>
          </a:p>
          <a:p>
            <a:pPr marL="0" indent="0">
              <a:buNone/>
            </a:pPr>
            <a:r>
              <a:rPr lang="en-US" sz="2800" b="1" i="1" dirty="0" smtClean="0"/>
              <a:t>-  </a:t>
            </a:r>
            <a:r>
              <a:rPr lang="en-US" sz="2800" b="1" i="1" dirty="0" err="1"/>
              <a:t>Các</a:t>
            </a:r>
            <a:r>
              <a:rPr lang="en-US" sz="2800" b="1" i="1" dirty="0"/>
              <a:t> </a:t>
            </a:r>
            <a:r>
              <a:rPr lang="en-US" sz="2800" b="1" i="1" dirty="0" err="1"/>
              <a:t>giai</a:t>
            </a:r>
            <a:r>
              <a:rPr lang="en-US" sz="2800" b="1" i="1" dirty="0"/>
              <a:t> </a:t>
            </a:r>
            <a:r>
              <a:rPr lang="en-US" sz="2800" b="1" i="1" dirty="0" err="1"/>
              <a:t>cấp</a:t>
            </a:r>
            <a:r>
              <a:rPr lang="en-US" sz="2800" b="1" i="1" dirty="0"/>
              <a:t> </a:t>
            </a:r>
            <a:r>
              <a:rPr lang="en-US" sz="2800" b="1" i="1" dirty="0" err="1"/>
              <a:t>chính</a:t>
            </a:r>
            <a:r>
              <a:rPr lang="en-US" sz="2800" b="1" i="1" dirty="0"/>
              <a:t> </a:t>
            </a:r>
            <a:r>
              <a:rPr lang="en-US" sz="2800" b="1" i="1" dirty="0" smtClean="0"/>
              <a:t>?</a:t>
            </a:r>
          </a:p>
          <a:p>
            <a:pPr marL="0" indent="0">
              <a:buNone/>
            </a:pPr>
            <a:r>
              <a:rPr lang="en-US" sz="2800" b="1" i="1" dirty="0" smtClean="0"/>
              <a:t>-  </a:t>
            </a:r>
            <a:r>
              <a:rPr lang="en-US" sz="2800" b="1" i="1" dirty="0" err="1"/>
              <a:t>Sự</a:t>
            </a:r>
            <a:r>
              <a:rPr lang="en-US" sz="2800" b="1" i="1" dirty="0"/>
              <a:t> </a:t>
            </a:r>
            <a:r>
              <a:rPr lang="en-US" sz="2800" b="1" i="1" dirty="0" err="1"/>
              <a:t>xuất</a:t>
            </a:r>
            <a:r>
              <a:rPr lang="en-US" sz="2800" b="1" i="1" dirty="0"/>
              <a:t> </a:t>
            </a:r>
            <a:r>
              <a:rPr lang="en-US" sz="2800" b="1" i="1" dirty="0" err="1"/>
              <a:t>hiện</a:t>
            </a:r>
            <a:r>
              <a:rPr lang="en-US" sz="2800" b="1" i="1" dirty="0"/>
              <a:t> </a:t>
            </a:r>
            <a:r>
              <a:rPr lang="en-US" sz="2800" b="1" i="1" dirty="0" err="1"/>
              <a:t>của</a:t>
            </a:r>
            <a:r>
              <a:rPr lang="en-US" sz="2800" b="1" i="1" dirty="0"/>
              <a:t> </a:t>
            </a:r>
            <a:r>
              <a:rPr lang="en-US" sz="2800" b="1" i="1" dirty="0" err="1"/>
              <a:t>thành</a:t>
            </a:r>
            <a:r>
              <a:rPr lang="en-US" sz="2800" b="1" i="1" dirty="0"/>
              <a:t> </a:t>
            </a:r>
            <a:r>
              <a:rPr lang="en-US" sz="2800" b="1" i="1" dirty="0" err="1"/>
              <a:t>thị</a:t>
            </a:r>
            <a:r>
              <a:rPr lang="en-US" sz="2800" b="1" i="1" dirty="0"/>
              <a:t> </a:t>
            </a:r>
            <a:r>
              <a:rPr lang="en-US" sz="2800" b="1" i="1" dirty="0" err="1"/>
              <a:t>báo</a:t>
            </a:r>
            <a:r>
              <a:rPr lang="en-US" sz="2800" b="1" i="1" dirty="0"/>
              <a:t> </a:t>
            </a:r>
            <a:r>
              <a:rPr lang="en-US" sz="2800" b="1" i="1" dirty="0" err="1"/>
              <a:t>hiệu</a:t>
            </a:r>
            <a:r>
              <a:rPr lang="en-US" sz="2800" b="1" i="1" dirty="0"/>
              <a:t> </a:t>
            </a:r>
            <a:r>
              <a:rPr lang="en-US" sz="2800" b="1" i="1" dirty="0" err="1"/>
              <a:t>điều</a:t>
            </a:r>
            <a:r>
              <a:rPr lang="en-US" sz="2800" b="1" i="1" dirty="0"/>
              <a:t> </a:t>
            </a:r>
            <a:r>
              <a:rPr lang="en-US" sz="2800" b="1" i="1" dirty="0" err="1"/>
              <a:t>gì</a:t>
            </a:r>
            <a:r>
              <a:rPr lang="en-US" sz="2800" b="1" i="1" dirty="0" smtClean="0"/>
              <a:t>?</a:t>
            </a:r>
          </a:p>
          <a:p>
            <a:pPr marL="0" indent="0">
              <a:buNone/>
            </a:pPr>
            <a:endParaRPr lang="en-US" sz="2800" b="1" i="1" dirty="0"/>
          </a:p>
          <a:p>
            <a:pPr marL="0" indent="0">
              <a:buNone/>
            </a:pPr>
            <a:endParaRPr lang="en-US" sz="2800" dirty="0"/>
          </a:p>
        </p:txBody>
      </p:sp>
      <p:sp>
        <p:nvSpPr>
          <p:cNvPr id="6" name="Content Placeholder 1"/>
          <p:cNvSpPr txBox="1">
            <a:spLocks/>
          </p:cNvSpPr>
          <p:nvPr/>
        </p:nvSpPr>
        <p:spPr>
          <a:xfrm>
            <a:off x="3124200" y="419100"/>
            <a:ext cx="5791200" cy="5753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  SXNN </a:t>
            </a:r>
            <a:r>
              <a:rPr lang="en-US" sz="4000" dirty="0" err="1" smtClean="0"/>
              <a:t>là</a:t>
            </a:r>
            <a:r>
              <a:rPr lang="en-US" sz="4000" dirty="0" smtClean="0"/>
              <a:t> </a:t>
            </a:r>
            <a:r>
              <a:rPr lang="en-US" sz="4000" dirty="0" err="1" smtClean="0"/>
              <a:t>chính</a:t>
            </a:r>
            <a:r>
              <a:rPr lang="en-US" sz="4000" dirty="0" smtClean="0"/>
              <a:t>,  </a:t>
            </a:r>
            <a:r>
              <a:rPr lang="en-US" sz="4000" dirty="0" err="1" smtClean="0"/>
              <a:t>đóng</a:t>
            </a:r>
            <a:r>
              <a:rPr lang="en-US" sz="4000" dirty="0" smtClean="0"/>
              <a:t> </a:t>
            </a:r>
            <a:r>
              <a:rPr lang="en-US" sz="4000" dirty="0" err="1" smtClean="0"/>
              <a:t>kín</a:t>
            </a:r>
            <a:r>
              <a:rPr lang="en-US" sz="4000" dirty="0" smtClean="0"/>
              <a:t> </a:t>
            </a:r>
            <a:r>
              <a:rPr lang="en-US" sz="4000" dirty="0" err="1" smtClean="0"/>
              <a:t>phục</a:t>
            </a:r>
            <a:r>
              <a:rPr lang="en-US" sz="4000" dirty="0" smtClean="0"/>
              <a:t> </a:t>
            </a:r>
            <a:r>
              <a:rPr lang="en-US" sz="4000" dirty="0" err="1" smtClean="0"/>
              <a:t>vụ</a:t>
            </a:r>
            <a:r>
              <a:rPr lang="en-US" sz="4000" dirty="0" smtClean="0"/>
              <a:t> </a:t>
            </a:r>
            <a:r>
              <a:rPr lang="en-US" sz="4000" dirty="0" err="1" smtClean="0"/>
              <a:t>lãnh</a:t>
            </a:r>
            <a:r>
              <a:rPr lang="en-US" sz="4000" dirty="0" smtClean="0"/>
              <a:t> </a:t>
            </a:r>
            <a:r>
              <a:rPr lang="en-US" sz="4000" dirty="0" err="1" smtClean="0"/>
              <a:t>chúa</a:t>
            </a:r>
            <a:r>
              <a:rPr lang="en-US" sz="4000" dirty="0" smtClean="0"/>
              <a:t> (</a:t>
            </a:r>
            <a:r>
              <a:rPr lang="en-US" sz="4000" dirty="0" err="1" smtClean="0"/>
              <a:t>tự</a:t>
            </a:r>
            <a:r>
              <a:rPr lang="en-US" sz="4000" dirty="0" smtClean="0"/>
              <a:t> </a:t>
            </a:r>
            <a:r>
              <a:rPr lang="en-US" sz="4000" dirty="0" err="1" smtClean="0"/>
              <a:t>cấp</a:t>
            </a:r>
            <a:r>
              <a:rPr lang="en-US" sz="4000" dirty="0" smtClean="0"/>
              <a:t> </a:t>
            </a:r>
            <a:r>
              <a:rPr lang="en-US" sz="4000" dirty="0" err="1" smtClean="0"/>
              <a:t>tự</a:t>
            </a:r>
            <a:r>
              <a:rPr lang="en-US" sz="4000" dirty="0" smtClean="0"/>
              <a:t> </a:t>
            </a:r>
            <a:r>
              <a:rPr lang="en-US" sz="4000" dirty="0" err="1" smtClean="0"/>
              <a:t>túc</a:t>
            </a:r>
            <a:r>
              <a:rPr lang="en-US" sz="4000" dirty="0" smtClean="0"/>
              <a:t>) </a:t>
            </a:r>
            <a:r>
              <a:rPr lang="en-US" sz="4000" dirty="0" smtClean="0">
                <a:sym typeface="Wingdings"/>
              </a:rPr>
              <a:t></a:t>
            </a:r>
            <a:r>
              <a:rPr lang="en-US" sz="4000" dirty="0" smtClean="0"/>
              <a:t> </a:t>
            </a:r>
            <a:r>
              <a:rPr lang="en-US" sz="4000" dirty="0" err="1" smtClean="0"/>
              <a:t>Suy</a:t>
            </a:r>
            <a:r>
              <a:rPr lang="en-US" sz="4000" dirty="0" smtClean="0"/>
              <a:t> </a:t>
            </a:r>
            <a:r>
              <a:rPr lang="en-US" sz="4000" dirty="0" err="1" smtClean="0"/>
              <a:t>yếu</a:t>
            </a:r>
            <a:r>
              <a:rPr lang="en-US" sz="4000" dirty="0" smtClean="0"/>
              <a:t>. </a:t>
            </a:r>
          </a:p>
          <a:p>
            <a:pPr marL="0" indent="0">
              <a:buFont typeface="Arial" panose="020B0604020202020204" pitchFamily="34" charset="0"/>
              <a:buNone/>
            </a:pPr>
            <a:r>
              <a:rPr lang="en-US" sz="4000" dirty="0" smtClean="0">
                <a:solidFill>
                  <a:schemeClr val="tx1"/>
                </a:solidFill>
              </a:rPr>
              <a:t>- </a:t>
            </a:r>
            <a:r>
              <a:rPr lang="en-US" sz="4000" dirty="0" err="1" smtClean="0">
                <a:solidFill>
                  <a:schemeClr val="tx1"/>
                </a:solidFill>
              </a:rPr>
              <a:t>Lãnh</a:t>
            </a:r>
            <a:r>
              <a:rPr lang="en-US" sz="4000" dirty="0" smtClean="0">
                <a:solidFill>
                  <a:schemeClr val="tx1"/>
                </a:solidFill>
              </a:rPr>
              <a:t> </a:t>
            </a:r>
            <a:r>
              <a:rPr lang="en-US" sz="4000" dirty="0" err="1" smtClean="0">
                <a:solidFill>
                  <a:schemeClr val="tx1"/>
                </a:solidFill>
              </a:rPr>
              <a:t>chúa</a:t>
            </a:r>
            <a:r>
              <a:rPr lang="en-US" sz="4000" dirty="0" smtClean="0">
                <a:solidFill>
                  <a:schemeClr val="tx1"/>
                </a:solidFill>
              </a:rPr>
              <a:t> – </a:t>
            </a:r>
            <a:r>
              <a:rPr lang="en-US" sz="4000" dirty="0" err="1" smtClean="0">
                <a:solidFill>
                  <a:schemeClr val="tx1"/>
                </a:solidFill>
              </a:rPr>
              <a:t>nông</a:t>
            </a:r>
            <a:r>
              <a:rPr lang="en-US" sz="4000" dirty="0" smtClean="0">
                <a:solidFill>
                  <a:schemeClr val="tx1"/>
                </a:solidFill>
              </a:rPr>
              <a:t> </a:t>
            </a:r>
            <a:r>
              <a:rPr lang="en-US" sz="4000" dirty="0" err="1" smtClean="0">
                <a:solidFill>
                  <a:schemeClr val="tx1"/>
                </a:solidFill>
              </a:rPr>
              <a:t>nô</a:t>
            </a:r>
            <a:endParaRPr lang="en-US" sz="4000" dirty="0" smtClean="0">
              <a:solidFill>
                <a:schemeClr val="tx1"/>
              </a:solidFill>
            </a:endParaRPr>
          </a:p>
          <a:p>
            <a:pPr marL="0" indent="0">
              <a:buFont typeface="Arial" panose="020B0604020202020204" pitchFamily="34" charset="0"/>
              <a:buNone/>
            </a:pPr>
            <a:r>
              <a:rPr lang="en-US" sz="4000" dirty="0" smtClean="0"/>
              <a:t>- </a:t>
            </a:r>
            <a:r>
              <a:rPr lang="en-US" sz="4000" dirty="0" err="1" smtClean="0"/>
              <a:t>Thành</a:t>
            </a:r>
            <a:r>
              <a:rPr lang="en-US" sz="4000" dirty="0" smtClean="0"/>
              <a:t> </a:t>
            </a:r>
            <a:r>
              <a:rPr lang="en-US" sz="4000" dirty="0" err="1" smtClean="0"/>
              <a:t>thị</a:t>
            </a:r>
            <a:r>
              <a:rPr lang="en-US" sz="4000" dirty="0" smtClean="0"/>
              <a:t> </a:t>
            </a:r>
            <a:r>
              <a:rPr lang="en-US" sz="4000" dirty="0" err="1" smtClean="0"/>
              <a:t>xuất</a:t>
            </a:r>
            <a:r>
              <a:rPr lang="en-US" sz="4000" dirty="0" smtClean="0"/>
              <a:t> </a:t>
            </a:r>
            <a:r>
              <a:rPr lang="en-US" sz="4000" dirty="0" err="1" smtClean="0"/>
              <a:t>hiện</a:t>
            </a:r>
            <a:r>
              <a:rPr lang="en-US" sz="4000" dirty="0" smtClean="0"/>
              <a:t> </a:t>
            </a:r>
            <a:r>
              <a:rPr lang="en-US" sz="4000" dirty="0" err="1" smtClean="0"/>
              <a:t>là</a:t>
            </a:r>
            <a:r>
              <a:rPr lang="en-US" sz="4000" dirty="0" smtClean="0"/>
              <a:t> </a:t>
            </a:r>
            <a:r>
              <a:rPr lang="en-US" sz="4000" dirty="0" err="1" smtClean="0"/>
              <a:t>một</a:t>
            </a:r>
            <a:r>
              <a:rPr lang="en-US" sz="4000" dirty="0" smtClean="0"/>
              <a:t> </a:t>
            </a:r>
            <a:r>
              <a:rPr lang="en-US" sz="4000" dirty="0" err="1" smtClean="0"/>
              <a:t>dấu</a:t>
            </a:r>
            <a:r>
              <a:rPr lang="en-US" sz="4000" dirty="0" smtClean="0"/>
              <a:t> </a:t>
            </a:r>
            <a:r>
              <a:rPr lang="en-US" sz="4000" dirty="0" err="1" smtClean="0"/>
              <a:t>hiệu</a:t>
            </a:r>
            <a:r>
              <a:rPr lang="en-US" sz="4000" dirty="0" smtClean="0"/>
              <a:t> </a:t>
            </a:r>
            <a:r>
              <a:rPr lang="en-US" sz="4000" dirty="0" err="1" smtClean="0"/>
              <a:t>của</a:t>
            </a:r>
            <a:r>
              <a:rPr lang="en-US" sz="4000" dirty="0" smtClean="0"/>
              <a:t> </a:t>
            </a:r>
            <a:r>
              <a:rPr lang="en-US" sz="4000" dirty="0" err="1" smtClean="0"/>
              <a:t>văn</a:t>
            </a:r>
            <a:r>
              <a:rPr lang="en-US" sz="4000" dirty="0" smtClean="0"/>
              <a:t> minh </a:t>
            </a:r>
            <a:r>
              <a:rPr lang="en-US" sz="4000" dirty="0" err="1" smtClean="0"/>
              <a:t>là</a:t>
            </a:r>
            <a:r>
              <a:rPr lang="en-US" sz="4000" dirty="0" smtClean="0"/>
              <a:t> </a:t>
            </a:r>
            <a:r>
              <a:rPr lang="en-US" sz="4000" dirty="0" err="1" smtClean="0"/>
              <a:t>sự</a:t>
            </a:r>
            <a:r>
              <a:rPr lang="en-US" sz="4000" dirty="0" smtClean="0"/>
              <a:t> </a:t>
            </a:r>
            <a:r>
              <a:rPr lang="en-US" sz="4000" dirty="0" err="1" smtClean="0"/>
              <a:t>đối</a:t>
            </a:r>
            <a:r>
              <a:rPr lang="en-US" sz="4000" dirty="0" smtClean="0"/>
              <a:t> </a:t>
            </a:r>
            <a:r>
              <a:rPr lang="en-US" sz="4000" dirty="0" err="1" smtClean="0"/>
              <a:t>lập</a:t>
            </a:r>
            <a:r>
              <a:rPr lang="en-US" sz="4000" dirty="0" smtClean="0"/>
              <a:t> </a:t>
            </a:r>
            <a:r>
              <a:rPr lang="en-US" sz="4000" dirty="0" err="1" smtClean="0"/>
              <a:t>với</a:t>
            </a:r>
            <a:r>
              <a:rPr lang="en-US" sz="4000" dirty="0" smtClean="0"/>
              <a:t> </a:t>
            </a:r>
            <a:r>
              <a:rPr lang="en-US" sz="4000" dirty="0" err="1" smtClean="0"/>
              <a:t>chế</a:t>
            </a:r>
            <a:r>
              <a:rPr lang="en-US" sz="4000" dirty="0" smtClean="0"/>
              <a:t> </a:t>
            </a:r>
            <a:r>
              <a:rPr lang="en-US" sz="4000" dirty="0" err="1" smtClean="0"/>
              <a:t>độ</a:t>
            </a:r>
            <a:r>
              <a:rPr lang="en-US" sz="4000" dirty="0" smtClean="0"/>
              <a:t> </a:t>
            </a:r>
            <a:r>
              <a:rPr lang="en-US" sz="4000" dirty="0" err="1" smtClean="0"/>
              <a:t>phong</a:t>
            </a:r>
            <a:r>
              <a:rPr lang="en-US" sz="4000" dirty="0" smtClean="0"/>
              <a:t> </a:t>
            </a:r>
            <a:r>
              <a:rPr lang="en-US" sz="4000" dirty="0" err="1" smtClean="0"/>
              <a:t>kiến</a:t>
            </a:r>
            <a:r>
              <a:rPr lang="en-US" sz="4000" dirty="0"/>
              <a:t> </a:t>
            </a:r>
            <a:r>
              <a:rPr lang="en-US" sz="4000" dirty="0" smtClean="0"/>
              <a:t>: </a:t>
            </a:r>
            <a:r>
              <a:rPr lang="en-US" sz="4000" dirty="0" err="1" smtClean="0"/>
              <a:t>Trao</a:t>
            </a:r>
            <a:r>
              <a:rPr lang="en-US" sz="4000" dirty="0" smtClean="0"/>
              <a:t> </a:t>
            </a:r>
            <a:r>
              <a:rPr lang="en-US" sz="4000" dirty="0" err="1" smtClean="0"/>
              <a:t>đổi</a:t>
            </a:r>
            <a:r>
              <a:rPr lang="en-US" sz="4000" dirty="0" smtClean="0"/>
              <a:t> </a:t>
            </a:r>
            <a:r>
              <a:rPr lang="en-US" sz="4000" dirty="0" err="1" smtClean="0"/>
              <a:t>hàng</a:t>
            </a:r>
            <a:r>
              <a:rPr lang="en-US" sz="4000" dirty="0" smtClean="0"/>
              <a:t> </a:t>
            </a:r>
            <a:r>
              <a:rPr lang="en-US" sz="4000" dirty="0" err="1" smtClean="0"/>
              <a:t>hóa</a:t>
            </a:r>
            <a:r>
              <a:rPr lang="en-US" sz="4000" dirty="0" smtClean="0"/>
              <a:t>, </a:t>
            </a:r>
            <a:r>
              <a:rPr lang="en-US" sz="4000" dirty="0" err="1" smtClean="0"/>
              <a:t>tự</a:t>
            </a:r>
            <a:r>
              <a:rPr lang="en-US" sz="4000" dirty="0" smtClean="0"/>
              <a:t> do </a:t>
            </a:r>
            <a:r>
              <a:rPr lang="en-US" sz="4000" dirty="0" err="1" smtClean="0"/>
              <a:t>buôn</a:t>
            </a:r>
            <a:r>
              <a:rPr lang="en-US" sz="4000" dirty="0" smtClean="0"/>
              <a:t>  </a:t>
            </a:r>
            <a:r>
              <a:rPr lang="en-US" sz="4000" dirty="0" err="1" smtClean="0"/>
              <a:t>bán</a:t>
            </a:r>
            <a:endParaRPr lang="en-US" sz="4000" dirty="0"/>
          </a:p>
        </p:txBody>
      </p:sp>
    </p:spTree>
    <p:extLst>
      <p:ext uri="{BB962C8B-B14F-4D97-AF65-F5344CB8AC3E}">
        <p14:creationId xmlns:p14="http://schemas.microsoft.com/office/powerpoint/2010/main" val="41495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8" name="Picture 4" descr="Lược đồ những cuộc phát kiến địa lí - Lịch sử - Nguyễn Lương Hùng - Trường  THCS Lê Ngọc 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02625" cy="495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3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8771"/>
            <a:ext cx="8839200"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04800" y="228600"/>
            <a:ext cx="8534400" cy="6248400"/>
          </a:xfrm>
          <a:ln w="57150">
            <a:solidFill>
              <a:srgbClr val="9900CC"/>
            </a:solidFill>
          </a:ln>
        </p:spPr>
        <p:txBody>
          <a:bodyPr>
            <a:normAutofit/>
          </a:bodyPr>
          <a:lstStyle/>
          <a:p>
            <a:pPr marL="0" indent="0">
              <a:buNone/>
            </a:pPr>
            <a:r>
              <a:rPr lang="en-US" dirty="0" err="1" smtClean="0"/>
              <a:t>Đọc</a:t>
            </a:r>
            <a:r>
              <a:rPr lang="en-US" dirty="0" smtClean="0"/>
              <a:t> </a:t>
            </a:r>
            <a:r>
              <a:rPr lang="en-US" dirty="0" err="1"/>
              <a:t>sách</a:t>
            </a:r>
            <a:r>
              <a:rPr lang="en-US" dirty="0"/>
              <a:t> </a:t>
            </a:r>
            <a:r>
              <a:rPr lang="en-US" dirty="0" err="1"/>
              <a:t>giáo</a:t>
            </a:r>
            <a:r>
              <a:rPr lang="en-US" dirty="0"/>
              <a:t> </a:t>
            </a:r>
            <a:r>
              <a:rPr lang="en-US" dirty="0" err="1"/>
              <a:t>khoa</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p>
          <a:p>
            <a:pPr marL="0" indent="0">
              <a:buNone/>
            </a:pPr>
            <a:r>
              <a:rPr lang="en-US" b="1" i="1" dirty="0" err="1"/>
              <a:t>Từ</a:t>
            </a:r>
            <a:r>
              <a:rPr lang="en-US" b="1" i="1" dirty="0"/>
              <a:t> </a:t>
            </a:r>
            <a:r>
              <a:rPr lang="en-US" b="1" i="1" dirty="0" err="1"/>
              <a:t>thế</a:t>
            </a:r>
            <a:r>
              <a:rPr lang="en-US" b="1" i="1" dirty="0"/>
              <a:t> </a:t>
            </a:r>
            <a:r>
              <a:rPr lang="en-US" b="1" i="1" dirty="0" err="1"/>
              <a:t>kỷ</a:t>
            </a:r>
            <a:r>
              <a:rPr lang="en-US" b="1" i="1" dirty="0"/>
              <a:t> XV, </a:t>
            </a:r>
            <a:r>
              <a:rPr lang="en-US" b="1" i="1" dirty="0" err="1"/>
              <a:t>xuất</a:t>
            </a:r>
            <a:r>
              <a:rPr lang="en-US" b="1" i="1" dirty="0"/>
              <a:t> </a:t>
            </a:r>
            <a:r>
              <a:rPr lang="en-US" b="1" i="1" dirty="0" err="1"/>
              <a:t>hiện</a:t>
            </a:r>
            <a:r>
              <a:rPr lang="en-US" b="1" i="1" dirty="0"/>
              <a:t> </a:t>
            </a:r>
            <a:r>
              <a:rPr lang="en-US" b="1" i="1" dirty="0" err="1"/>
              <a:t>những</a:t>
            </a:r>
            <a:r>
              <a:rPr lang="en-US" b="1" i="1" dirty="0"/>
              <a:t> </a:t>
            </a:r>
            <a:r>
              <a:rPr lang="en-US" b="1" i="1" dirty="0" err="1"/>
              <a:t>hiện</a:t>
            </a:r>
            <a:r>
              <a:rPr lang="en-US" b="1" i="1" dirty="0"/>
              <a:t> </a:t>
            </a:r>
            <a:r>
              <a:rPr lang="en-US" b="1" i="1" dirty="0" err="1"/>
              <a:t>tượng</a:t>
            </a:r>
            <a:r>
              <a:rPr lang="en-US" b="1" i="1" dirty="0"/>
              <a:t> </a:t>
            </a:r>
            <a:r>
              <a:rPr lang="en-US" b="1" i="1" dirty="0" err="1"/>
              <a:t>mới</a:t>
            </a:r>
            <a:r>
              <a:rPr lang="en-US" b="1" i="1" dirty="0"/>
              <a:t> </a:t>
            </a:r>
            <a:r>
              <a:rPr lang="en-US" b="1" i="1" dirty="0" err="1"/>
              <a:t>nào</a:t>
            </a:r>
            <a:r>
              <a:rPr lang="en-US" b="1" i="1" dirty="0"/>
              <a:t> </a:t>
            </a:r>
            <a:r>
              <a:rPr lang="en-US" b="1" i="1" dirty="0" err="1"/>
              <a:t>về</a:t>
            </a:r>
            <a:r>
              <a:rPr lang="en-US" b="1" i="1" dirty="0"/>
              <a:t> </a:t>
            </a:r>
            <a:r>
              <a:rPr lang="en-US" b="1" i="1" dirty="0" err="1"/>
              <a:t>kinh</a:t>
            </a:r>
            <a:r>
              <a:rPr lang="en-US" b="1" i="1" dirty="0"/>
              <a:t> </a:t>
            </a:r>
            <a:r>
              <a:rPr lang="en-US" b="1" i="1" dirty="0" err="1"/>
              <a:t>tế</a:t>
            </a:r>
            <a:r>
              <a:rPr lang="en-US" b="1" i="1" dirty="0"/>
              <a:t>?   </a:t>
            </a:r>
            <a:endParaRPr lang="en-US" b="1" i="1" dirty="0" smtClean="0"/>
          </a:p>
          <a:p>
            <a:pPr marL="0" indent="0">
              <a:buNone/>
            </a:pPr>
            <a:r>
              <a:rPr lang="en-US" b="1" i="1" dirty="0" smtClean="0"/>
              <a:t> </a:t>
            </a:r>
            <a:endParaRPr lang="en-US" dirty="0"/>
          </a:p>
        </p:txBody>
      </p:sp>
    </p:spTree>
    <p:extLst>
      <p:ext uri="{BB962C8B-B14F-4D97-AF65-F5344CB8AC3E}">
        <p14:creationId xmlns:p14="http://schemas.microsoft.com/office/powerpoint/2010/main" val="146256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653" y="263071"/>
            <a:ext cx="8839200" cy="65532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 name="Content Placeholder 1"/>
          <p:cNvSpPr>
            <a:spLocks noGrp="1"/>
          </p:cNvSpPr>
          <p:nvPr>
            <p:ph idx="1"/>
          </p:nvPr>
        </p:nvSpPr>
        <p:spPr>
          <a:xfrm>
            <a:off x="457200" y="685800"/>
            <a:ext cx="8229600" cy="1676400"/>
          </a:xfrm>
        </p:spPr>
        <p:txBody>
          <a:bodyPr>
            <a:noAutofit/>
          </a:bodyPr>
          <a:lstStyle/>
          <a:p>
            <a:pPr marL="0" indent="0">
              <a:buNone/>
            </a:pPr>
            <a:r>
              <a:rPr lang="en-US" sz="2800" dirty="0" smtClean="0"/>
              <a:t>- </a:t>
            </a:r>
            <a:r>
              <a:rPr lang="en-US" sz="2800" dirty="0" err="1" smtClean="0"/>
              <a:t>Kinh</a:t>
            </a:r>
            <a:r>
              <a:rPr lang="en-US" sz="2800" dirty="0" smtClean="0"/>
              <a:t> </a:t>
            </a:r>
            <a:r>
              <a:rPr lang="en-US" sz="2800" dirty="0" err="1" smtClean="0"/>
              <a:t>tế</a:t>
            </a:r>
            <a:r>
              <a:rPr lang="en-US" sz="2800" dirty="0" smtClean="0"/>
              <a:t> </a:t>
            </a:r>
            <a:r>
              <a:rPr lang="en-US" sz="2800" dirty="0" err="1" smtClean="0"/>
              <a:t>phong</a:t>
            </a:r>
            <a:r>
              <a:rPr lang="en-US" sz="2800" dirty="0" smtClean="0"/>
              <a:t> </a:t>
            </a:r>
            <a:r>
              <a:rPr lang="en-US" sz="2800" dirty="0" err="1" smtClean="0"/>
              <a:t>kiến</a:t>
            </a:r>
            <a:r>
              <a:rPr lang="en-US" sz="2800" dirty="0" smtClean="0"/>
              <a:t> </a:t>
            </a:r>
            <a:r>
              <a:rPr lang="en-US" sz="2800" dirty="0" err="1" smtClean="0"/>
              <a:t>không</a:t>
            </a:r>
            <a:r>
              <a:rPr lang="en-US" sz="2800" dirty="0" smtClean="0"/>
              <a:t> </a:t>
            </a:r>
            <a:r>
              <a:rPr lang="en-US" sz="2800" dirty="0" err="1" smtClean="0"/>
              <a:t>phù</a:t>
            </a:r>
            <a:r>
              <a:rPr lang="en-US" sz="2800" dirty="0" smtClean="0"/>
              <a:t> </a:t>
            </a:r>
            <a:r>
              <a:rPr lang="en-US" sz="2800" dirty="0" err="1" smtClean="0"/>
              <a:t>hợp</a:t>
            </a:r>
            <a:r>
              <a:rPr lang="en-US" sz="2800" dirty="0" smtClean="0"/>
              <a:t>:  </a:t>
            </a:r>
            <a:r>
              <a:rPr lang="en-US" sz="2800" dirty="0" err="1" smtClean="0"/>
              <a:t>Tự</a:t>
            </a:r>
            <a:r>
              <a:rPr lang="en-US" sz="2800" dirty="0" smtClean="0"/>
              <a:t> </a:t>
            </a:r>
            <a:r>
              <a:rPr lang="en-US" sz="2800" dirty="0" err="1" smtClean="0"/>
              <a:t>cấp</a:t>
            </a:r>
            <a:r>
              <a:rPr lang="en-US" sz="2800" dirty="0" smtClean="0"/>
              <a:t> </a:t>
            </a:r>
            <a:r>
              <a:rPr lang="en-US" sz="2800" dirty="0" err="1" smtClean="0"/>
              <a:t>tự</a:t>
            </a:r>
            <a:r>
              <a:rPr lang="en-US" sz="2800" dirty="0" smtClean="0"/>
              <a:t> </a:t>
            </a:r>
            <a:r>
              <a:rPr lang="en-US" sz="2800" dirty="0" err="1" smtClean="0"/>
              <a:t>túc</a:t>
            </a:r>
            <a:endParaRPr lang="en-US" sz="2800" dirty="0" smtClean="0"/>
          </a:p>
          <a:p>
            <a:pPr marL="0" indent="0">
              <a:buNone/>
            </a:pP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mới</a:t>
            </a:r>
            <a:r>
              <a:rPr lang="en-US" sz="2800" dirty="0" smtClean="0"/>
              <a:t>:   </a:t>
            </a:r>
            <a:r>
              <a:rPr lang="en-US" sz="2800" dirty="0" err="1" smtClean="0"/>
              <a:t>Công</a:t>
            </a:r>
            <a:r>
              <a:rPr lang="en-US" sz="2800" dirty="0" smtClean="0"/>
              <a:t> </a:t>
            </a:r>
            <a:r>
              <a:rPr lang="en-US" sz="2800" dirty="0" err="1"/>
              <a:t>trường</a:t>
            </a:r>
            <a:r>
              <a:rPr lang="en-US" sz="2800" dirty="0"/>
              <a:t> </a:t>
            </a:r>
            <a:r>
              <a:rPr lang="en-US" sz="2800" dirty="0" err="1"/>
              <a:t>thủ</a:t>
            </a:r>
            <a:r>
              <a:rPr lang="en-US" sz="2800" dirty="0"/>
              <a:t> </a:t>
            </a:r>
            <a:r>
              <a:rPr lang="en-US" sz="2800" dirty="0" err="1"/>
              <a:t>công</a:t>
            </a:r>
            <a:r>
              <a:rPr lang="en-US" sz="2800" dirty="0"/>
              <a:t> +  </a:t>
            </a:r>
            <a:r>
              <a:rPr lang="en-US" sz="2800" dirty="0" err="1"/>
              <a:t>thuê</a:t>
            </a:r>
            <a:r>
              <a:rPr lang="en-US" sz="2800" dirty="0"/>
              <a:t> </a:t>
            </a:r>
            <a:r>
              <a:rPr lang="en-US" sz="2800" dirty="0" err="1"/>
              <a:t>mướn</a:t>
            </a:r>
            <a:r>
              <a:rPr lang="en-US" sz="2800" dirty="0"/>
              <a:t> </a:t>
            </a:r>
            <a:r>
              <a:rPr lang="en-US" sz="2800" dirty="0" err="1"/>
              <a:t>nhân</a:t>
            </a:r>
            <a:r>
              <a:rPr lang="en-US" sz="2800" dirty="0"/>
              <a:t> </a:t>
            </a:r>
            <a:r>
              <a:rPr lang="en-US" sz="2800" dirty="0" err="1"/>
              <a:t>công</a:t>
            </a:r>
            <a:r>
              <a:rPr lang="en-US" sz="2800" dirty="0"/>
              <a:t>; </a:t>
            </a:r>
            <a:r>
              <a:rPr lang="en-US" sz="2800" dirty="0" err="1"/>
              <a:t>thành</a:t>
            </a:r>
            <a:r>
              <a:rPr lang="en-US" sz="2800" dirty="0"/>
              <a:t> </a:t>
            </a:r>
            <a:r>
              <a:rPr lang="en-US" sz="2800" dirty="0" err="1"/>
              <a:t>thị</a:t>
            </a:r>
            <a:r>
              <a:rPr lang="en-US" sz="2800" dirty="0"/>
              <a:t> </a:t>
            </a:r>
            <a:r>
              <a:rPr lang="en-US" sz="2800" dirty="0" err="1"/>
              <a:t>thành</a:t>
            </a:r>
            <a:r>
              <a:rPr lang="en-US" sz="2800" dirty="0"/>
              <a:t> </a:t>
            </a:r>
            <a:r>
              <a:rPr lang="en-US" sz="2800" dirty="0" err="1"/>
              <a:t>t</a:t>
            </a:r>
            <a:r>
              <a:rPr lang="en-US" sz="2800" dirty="0" err="1">
                <a:sym typeface="Wingdings" panose="05000000000000000000" pitchFamily="2" charset="2"/>
              </a:rPr>
              <a:t>rung</a:t>
            </a:r>
            <a:r>
              <a:rPr lang="en-US" sz="2800" dirty="0">
                <a:sym typeface="Wingdings" panose="05000000000000000000" pitchFamily="2" charset="2"/>
              </a:rPr>
              <a:t> </a:t>
            </a:r>
            <a:r>
              <a:rPr lang="en-US" sz="2800" dirty="0" err="1">
                <a:sym typeface="Wingdings" panose="05000000000000000000" pitchFamily="2" charset="2"/>
              </a:rPr>
              <a:t>tâm</a:t>
            </a:r>
            <a:r>
              <a:rPr lang="en-US" sz="2800" dirty="0">
                <a:sym typeface="Wingdings" panose="05000000000000000000" pitchFamily="2" charset="2"/>
              </a:rPr>
              <a:t> </a:t>
            </a:r>
            <a:r>
              <a:rPr lang="en-US" sz="2800" dirty="0" err="1"/>
              <a:t>buôn</a:t>
            </a:r>
            <a:r>
              <a:rPr lang="en-US" sz="2800" dirty="0"/>
              <a:t> </a:t>
            </a:r>
            <a:r>
              <a:rPr lang="en-US" sz="2800" dirty="0" err="1"/>
              <a:t>bán</a:t>
            </a:r>
            <a:r>
              <a:rPr lang="en-US" sz="2800" dirty="0"/>
              <a:t>, </a:t>
            </a:r>
            <a:r>
              <a:rPr lang="en-US" sz="2800" dirty="0" err="1"/>
              <a:t>ngân</a:t>
            </a:r>
            <a:r>
              <a:rPr lang="en-US" sz="2800" dirty="0"/>
              <a:t> </a:t>
            </a:r>
            <a:r>
              <a:rPr lang="en-US" sz="2800" dirty="0" err="1" smtClean="0"/>
              <a:t>hàng</a:t>
            </a:r>
            <a:endParaRPr lang="en-US" sz="2800" dirty="0" smtClean="0"/>
          </a:p>
          <a:p>
            <a:pPr marL="0" indent="0">
              <a:buNone/>
            </a:pPr>
            <a:endParaRPr lang="en-US" sz="2800" dirty="0"/>
          </a:p>
          <a:p>
            <a:pPr marL="0" indent="0">
              <a:buNone/>
            </a:pPr>
            <a:r>
              <a:rPr lang="en-US" sz="2800" dirty="0" smtClean="0">
                <a:solidFill>
                  <a:srgbClr val="006600"/>
                </a:solidFill>
              </a:rPr>
              <a:t> </a:t>
            </a:r>
            <a:endParaRPr lang="en-US" sz="2800" dirty="0">
              <a:solidFill>
                <a:srgbClr val="006600"/>
              </a:solidFill>
            </a:endParaRPr>
          </a:p>
        </p:txBody>
      </p:sp>
      <p:sp>
        <p:nvSpPr>
          <p:cNvPr id="3" name="Title 2"/>
          <p:cNvSpPr>
            <a:spLocks noGrp="1"/>
          </p:cNvSpPr>
          <p:nvPr>
            <p:ph type="title"/>
          </p:nvPr>
        </p:nvSpPr>
        <p:spPr>
          <a:xfrm>
            <a:off x="266700" y="-76200"/>
            <a:ext cx="647700" cy="609600"/>
          </a:xfrm>
        </p:spPr>
        <p:txBody>
          <a:bodyPr>
            <a:noAutofit/>
          </a:bodyPr>
          <a:lstStyle/>
          <a:p>
            <a:r>
              <a:rPr lang="en-US" sz="9600" b="0" dirty="0" smtClean="0">
                <a:sym typeface="Wingdings"/>
              </a:rPr>
              <a:t></a:t>
            </a:r>
            <a:endParaRPr lang="en-US" sz="6600" b="0" dirty="0"/>
          </a:p>
        </p:txBody>
      </p:sp>
      <p:sp>
        <p:nvSpPr>
          <p:cNvPr id="4" name="Title 2"/>
          <p:cNvSpPr txBox="1">
            <a:spLocks/>
          </p:cNvSpPr>
          <p:nvPr/>
        </p:nvSpPr>
        <p:spPr>
          <a:xfrm>
            <a:off x="140653" y="3181350"/>
            <a:ext cx="2070100" cy="4953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dirty="0" smtClean="0"/>
              <a:t>b. </a:t>
            </a:r>
            <a:r>
              <a:rPr lang="en-US" dirty="0" err="1" smtClean="0"/>
              <a:t>Xã</a:t>
            </a:r>
            <a:r>
              <a:rPr lang="en-US" dirty="0" smtClean="0"/>
              <a:t> </a:t>
            </a:r>
            <a:r>
              <a:rPr lang="en-US" dirty="0" err="1" smtClean="0"/>
              <a:t>hội</a:t>
            </a:r>
            <a:r>
              <a:rPr lang="en-US" dirty="0" smtClean="0"/>
              <a:t>:</a:t>
            </a:r>
            <a:endParaRPr lang="en-US" dirty="0"/>
          </a:p>
        </p:txBody>
      </p:sp>
      <p:sp>
        <p:nvSpPr>
          <p:cNvPr id="5" name="Content Placeholder 1"/>
          <p:cNvSpPr txBox="1">
            <a:spLocks/>
          </p:cNvSpPr>
          <p:nvPr/>
        </p:nvSpPr>
        <p:spPr>
          <a:xfrm>
            <a:off x="2019300" y="3238500"/>
            <a:ext cx="7124700" cy="7239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smtClean="0">
                <a:solidFill>
                  <a:srgbClr val="006600"/>
                </a:solidFill>
              </a:rPr>
              <a:t>- </a:t>
            </a:r>
            <a:r>
              <a:rPr lang="en-US" i="1" dirty="0" err="1" smtClean="0">
                <a:solidFill>
                  <a:srgbClr val="006600"/>
                </a:solidFill>
              </a:rPr>
              <a:t>Hình</a:t>
            </a:r>
            <a:r>
              <a:rPr lang="en-US" i="1" dirty="0" smtClean="0">
                <a:solidFill>
                  <a:srgbClr val="006600"/>
                </a:solidFill>
              </a:rPr>
              <a:t> </a:t>
            </a:r>
            <a:r>
              <a:rPr lang="en-US" i="1" dirty="0" err="1">
                <a:solidFill>
                  <a:srgbClr val="006600"/>
                </a:solidFill>
              </a:rPr>
              <a:t>thành</a:t>
            </a:r>
            <a:r>
              <a:rPr lang="en-US" i="1" dirty="0">
                <a:solidFill>
                  <a:srgbClr val="006600"/>
                </a:solidFill>
              </a:rPr>
              <a:t> </a:t>
            </a:r>
            <a:r>
              <a:rPr lang="en-US" i="1" dirty="0" err="1">
                <a:solidFill>
                  <a:srgbClr val="006600"/>
                </a:solidFill>
              </a:rPr>
              <a:t>hai</a:t>
            </a:r>
            <a:r>
              <a:rPr lang="en-US" i="1" dirty="0">
                <a:solidFill>
                  <a:srgbClr val="006600"/>
                </a:solidFill>
              </a:rPr>
              <a:t> </a:t>
            </a:r>
            <a:r>
              <a:rPr lang="en-US" i="1" dirty="0" err="1">
                <a:solidFill>
                  <a:srgbClr val="006600"/>
                </a:solidFill>
              </a:rPr>
              <a:t>giai</a:t>
            </a:r>
            <a:r>
              <a:rPr lang="en-US" i="1" dirty="0">
                <a:solidFill>
                  <a:srgbClr val="006600"/>
                </a:solidFill>
              </a:rPr>
              <a:t> </a:t>
            </a:r>
            <a:r>
              <a:rPr lang="en-US" i="1" dirty="0" err="1">
                <a:solidFill>
                  <a:srgbClr val="006600"/>
                </a:solidFill>
              </a:rPr>
              <a:t>cấp</a:t>
            </a:r>
            <a:r>
              <a:rPr lang="en-US" i="1" dirty="0">
                <a:solidFill>
                  <a:srgbClr val="006600"/>
                </a:solidFill>
              </a:rPr>
              <a:t> </a:t>
            </a:r>
            <a:r>
              <a:rPr lang="en-US" i="1" dirty="0" err="1" smtClean="0">
                <a:solidFill>
                  <a:srgbClr val="006600"/>
                </a:solidFill>
              </a:rPr>
              <a:t>mới</a:t>
            </a:r>
            <a:r>
              <a:rPr lang="en-US" i="1" dirty="0" smtClean="0">
                <a:solidFill>
                  <a:srgbClr val="006600"/>
                </a:solidFill>
              </a:rPr>
              <a:t> : </a:t>
            </a:r>
            <a:r>
              <a:rPr lang="en-US" i="1" dirty="0" err="1" smtClean="0">
                <a:solidFill>
                  <a:srgbClr val="006600"/>
                </a:solidFill>
              </a:rPr>
              <a:t>tư</a:t>
            </a:r>
            <a:r>
              <a:rPr lang="en-US" i="1" dirty="0" smtClean="0">
                <a:solidFill>
                  <a:srgbClr val="006600"/>
                </a:solidFill>
              </a:rPr>
              <a:t> </a:t>
            </a:r>
            <a:r>
              <a:rPr lang="en-US" i="1" dirty="0" err="1">
                <a:solidFill>
                  <a:srgbClr val="006600"/>
                </a:solidFill>
              </a:rPr>
              <a:t>sản</a:t>
            </a:r>
            <a:r>
              <a:rPr lang="en-US" i="1" dirty="0">
                <a:solidFill>
                  <a:srgbClr val="006600"/>
                </a:solidFill>
              </a:rPr>
              <a:t> </a:t>
            </a:r>
            <a:r>
              <a:rPr lang="en-US" i="1" dirty="0" err="1">
                <a:solidFill>
                  <a:srgbClr val="006600"/>
                </a:solidFill>
              </a:rPr>
              <a:t>và</a:t>
            </a:r>
            <a:r>
              <a:rPr lang="en-US" i="1" dirty="0">
                <a:solidFill>
                  <a:srgbClr val="006600"/>
                </a:solidFill>
              </a:rPr>
              <a:t> </a:t>
            </a:r>
            <a:r>
              <a:rPr lang="en-US" i="1" dirty="0" err="1">
                <a:solidFill>
                  <a:srgbClr val="006600"/>
                </a:solidFill>
              </a:rPr>
              <a:t>vô</a:t>
            </a:r>
            <a:r>
              <a:rPr lang="en-US" i="1" dirty="0">
                <a:solidFill>
                  <a:srgbClr val="006600"/>
                </a:solidFill>
              </a:rPr>
              <a:t> </a:t>
            </a:r>
            <a:r>
              <a:rPr lang="en-US" i="1" dirty="0" err="1">
                <a:solidFill>
                  <a:srgbClr val="006600"/>
                </a:solidFill>
              </a:rPr>
              <a:t>sản</a:t>
            </a:r>
            <a:r>
              <a:rPr lang="en-US" i="1" dirty="0">
                <a:solidFill>
                  <a:srgbClr val="006600"/>
                </a:solidFill>
              </a:rPr>
              <a:t>. </a:t>
            </a:r>
          </a:p>
        </p:txBody>
      </p:sp>
      <p:sp>
        <p:nvSpPr>
          <p:cNvPr id="8" name="Title 2"/>
          <p:cNvSpPr txBox="1">
            <a:spLocks/>
          </p:cNvSpPr>
          <p:nvPr/>
        </p:nvSpPr>
        <p:spPr>
          <a:xfrm>
            <a:off x="685800" y="174171"/>
            <a:ext cx="2438400" cy="639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rgbClr val="006600"/>
                </a:solidFill>
                <a:latin typeface="Arial" panose="020B0604020202020204" pitchFamily="34" charset="0"/>
                <a:ea typeface="+mj-ea"/>
                <a:cs typeface="Arial" panose="020B0604020202020204" pitchFamily="34" charset="0"/>
              </a:defRPr>
            </a:lvl1pPr>
          </a:lstStyle>
          <a:p>
            <a:r>
              <a:rPr lang="en-US" sz="3000" dirty="0" smtClean="0"/>
              <a:t>a. </a:t>
            </a:r>
            <a:r>
              <a:rPr lang="en-US" sz="3000" dirty="0" err="1" smtClean="0"/>
              <a:t>Kinh</a:t>
            </a:r>
            <a:r>
              <a:rPr lang="en-US" sz="3000" dirty="0" smtClean="0"/>
              <a:t> </a:t>
            </a:r>
            <a:r>
              <a:rPr lang="en-US" sz="3000" dirty="0" err="1" smtClean="0"/>
              <a:t>tế</a:t>
            </a:r>
            <a:r>
              <a:rPr lang="en-US" sz="3000" dirty="0" smtClean="0"/>
              <a:t>  </a:t>
            </a:r>
            <a:endParaRPr lang="en-US" sz="3000" dirty="0"/>
          </a:p>
        </p:txBody>
      </p:sp>
      <p:sp>
        <p:nvSpPr>
          <p:cNvPr id="9" name="Content Placeholder 1"/>
          <p:cNvSpPr txBox="1">
            <a:spLocks/>
          </p:cNvSpPr>
          <p:nvPr/>
        </p:nvSpPr>
        <p:spPr>
          <a:xfrm>
            <a:off x="380092" y="3611557"/>
            <a:ext cx="5715909" cy="27054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err="1" smtClean="0"/>
              <a:t>Tư</a:t>
            </a:r>
            <a:r>
              <a:rPr lang="en-US" sz="2400" dirty="0" smtClean="0"/>
              <a:t> </a:t>
            </a:r>
            <a:r>
              <a:rPr lang="en-US" sz="2400" dirty="0" err="1" smtClean="0"/>
              <a:t>sản</a:t>
            </a:r>
            <a:r>
              <a:rPr lang="en-US" sz="2400" dirty="0" smtClean="0"/>
              <a:t> : </a:t>
            </a:r>
            <a:r>
              <a:rPr lang="en-US" sz="2400" dirty="0" err="1" smtClean="0"/>
              <a:t>quý</a:t>
            </a:r>
            <a:r>
              <a:rPr lang="en-US" sz="2400" dirty="0" smtClean="0"/>
              <a:t> </a:t>
            </a:r>
            <a:r>
              <a:rPr lang="en-US" sz="2400" dirty="0" err="1" smtClean="0"/>
              <a:t>tộc</a:t>
            </a:r>
            <a:r>
              <a:rPr lang="en-US" sz="2400" dirty="0" smtClean="0"/>
              <a:t> </a:t>
            </a:r>
            <a:r>
              <a:rPr lang="en-US" sz="2400" dirty="0" err="1" smtClean="0"/>
              <a:t>làm</a:t>
            </a:r>
            <a:r>
              <a:rPr lang="en-US" sz="2400" dirty="0" smtClean="0"/>
              <a:t> </a:t>
            </a:r>
            <a:r>
              <a:rPr lang="en-US" sz="2400" dirty="0" err="1" smtClean="0"/>
              <a:t>chủ</a:t>
            </a:r>
            <a:r>
              <a:rPr lang="en-US" sz="2400" dirty="0" smtClean="0"/>
              <a:t> </a:t>
            </a:r>
            <a:r>
              <a:rPr lang="en-US" sz="2400" dirty="0" err="1" smtClean="0"/>
              <a:t>xưởng</a:t>
            </a:r>
            <a:r>
              <a:rPr lang="en-US" sz="2400" dirty="0" smtClean="0"/>
              <a:t> </a:t>
            </a:r>
            <a:r>
              <a:rPr lang="en-US" sz="2400" dirty="0" err="1" smtClean="0"/>
              <a:t>và</a:t>
            </a:r>
            <a:r>
              <a:rPr lang="en-US" sz="2400" dirty="0" smtClean="0"/>
              <a:t> </a:t>
            </a:r>
            <a:r>
              <a:rPr lang="en-US" sz="2400" dirty="0" err="1" smtClean="0"/>
              <a:t>thương</a:t>
            </a:r>
            <a:r>
              <a:rPr lang="en-US" sz="2400" dirty="0" smtClean="0"/>
              <a:t> </a:t>
            </a:r>
            <a:r>
              <a:rPr lang="en-US" sz="2400" dirty="0" err="1" smtClean="0"/>
              <a:t>nhân</a:t>
            </a:r>
            <a:r>
              <a:rPr lang="en-US" sz="2400" dirty="0" smtClean="0"/>
              <a:t> ( </a:t>
            </a:r>
            <a:r>
              <a:rPr lang="en-US" sz="2400" dirty="0" err="1" smtClean="0"/>
              <a:t>Quý</a:t>
            </a:r>
            <a:r>
              <a:rPr lang="en-US" sz="2400" dirty="0" smtClean="0"/>
              <a:t> </a:t>
            </a:r>
            <a:r>
              <a:rPr lang="en-US" sz="2400" dirty="0" err="1" smtClean="0"/>
              <a:t>tộc</a:t>
            </a:r>
            <a:r>
              <a:rPr lang="en-US" sz="2400" dirty="0" smtClean="0"/>
              <a:t> </a:t>
            </a:r>
            <a:r>
              <a:rPr lang="en-US" sz="2400" dirty="0" err="1" smtClean="0"/>
              <a:t>mới</a:t>
            </a:r>
            <a:r>
              <a:rPr lang="en-US" sz="2400" dirty="0" smtClean="0"/>
              <a:t>), </a:t>
            </a:r>
            <a:r>
              <a:rPr lang="en-US" sz="2400" dirty="0" err="1" smtClean="0"/>
              <a:t>là</a:t>
            </a:r>
            <a:r>
              <a:rPr lang="en-US" sz="2400" dirty="0" smtClean="0"/>
              <a:t> </a:t>
            </a:r>
            <a:r>
              <a:rPr lang="en-US" sz="2400" dirty="0" err="1" smtClean="0"/>
              <a:t>những</a:t>
            </a:r>
            <a:r>
              <a:rPr lang="en-US" sz="2400" dirty="0" smtClean="0"/>
              <a:t> </a:t>
            </a:r>
            <a:r>
              <a:rPr lang="en-US" sz="2400" dirty="0" err="1" smtClean="0"/>
              <a:t>người</a:t>
            </a:r>
            <a:r>
              <a:rPr lang="en-US" sz="2400" dirty="0" smtClean="0"/>
              <a:t> </a:t>
            </a:r>
            <a:r>
              <a:rPr lang="en-US" sz="2400" dirty="0" err="1" smtClean="0"/>
              <a:t>có</a:t>
            </a:r>
            <a:r>
              <a:rPr lang="en-US" sz="2400" dirty="0" smtClean="0"/>
              <a:t> </a:t>
            </a:r>
            <a:r>
              <a:rPr lang="en-US" sz="2400" dirty="0" err="1" smtClean="0"/>
              <a:t>tài</a:t>
            </a:r>
            <a:r>
              <a:rPr lang="en-US" sz="2400" dirty="0" smtClean="0"/>
              <a:t> </a:t>
            </a:r>
            <a:r>
              <a:rPr lang="en-US" sz="2400" dirty="0" err="1" smtClean="0"/>
              <a:t>sản</a:t>
            </a:r>
            <a:r>
              <a:rPr lang="en-US" sz="2400" dirty="0" smtClean="0"/>
              <a:t> </a:t>
            </a:r>
            <a:r>
              <a:rPr lang="en-US" sz="2400" dirty="0" err="1" smtClean="0"/>
              <a:t>bước</a:t>
            </a:r>
            <a:r>
              <a:rPr lang="en-US" sz="2400" dirty="0" smtClean="0"/>
              <a:t> </a:t>
            </a:r>
            <a:r>
              <a:rPr lang="en-US" sz="2400" dirty="0" err="1" smtClean="0"/>
              <a:t>đầu</a:t>
            </a:r>
            <a:r>
              <a:rPr lang="en-US" sz="2400" dirty="0" smtClean="0"/>
              <a:t> </a:t>
            </a:r>
            <a:r>
              <a:rPr lang="en-US" sz="2400" dirty="0" err="1" smtClean="0"/>
              <a:t>nắm</a:t>
            </a:r>
            <a:r>
              <a:rPr lang="en-US" sz="2400" dirty="0" smtClean="0"/>
              <a:t> </a:t>
            </a:r>
            <a:r>
              <a:rPr lang="en-US" sz="2400" dirty="0" err="1" smtClean="0"/>
              <a:t>trong</a:t>
            </a:r>
            <a:r>
              <a:rPr lang="en-US" sz="2400" dirty="0" smtClean="0"/>
              <a:t> </a:t>
            </a:r>
            <a:r>
              <a:rPr lang="en-US" sz="2400" dirty="0" err="1" smtClean="0"/>
              <a:t>tay</a:t>
            </a:r>
            <a:r>
              <a:rPr lang="en-US" sz="2400" dirty="0" smtClean="0"/>
              <a:t> </a:t>
            </a:r>
            <a:r>
              <a:rPr lang="en-US" sz="2400" dirty="0" err="1" smtClean="0"/>
              <a:t>liệu</a:t>
            </a:r>
            <a:r>
              <a:rPr lang="en-US" sz="2400" dirty="0" smtClean="0"/>
              <a:t> </a:t>
            </a:r>
            <a:r>
              <a:rPr lang="en-US" sz="2400" dirty="0" err="1" smtClean="0"/>
              <a:t>sản</a:t>
            </a:r>
            <a:r>
              <a:rPr lang="en-US" sz="2400" dirty="0" smtClean="0"/>
              <a:t> </a:t>
            </a:r>
            <a:r>
              <a:rPr lang="en-US" sz="2400" dirty="0" err="1" smtClean="0"/>
              <a:t>xuất</a:t>
            </a:r>
            <a:r>
              <a:rPr lang="en-US" sz="2400" dirty="0" smtClean="0"/>
              <a:t>, </a:t>
            </a:r>
            <a:r>
              <a:rPr lang="en-US" sz="2400" dirty="0" err="1" smtClean="0"/>
              <a:t>vốn</a:t>
            </a:r>
            <a:r>
              <a:rPr lang="en-US" sz="2400" dirty="0" smtClean="0"/>
              <a:t>, </a:t>
            </a:r>
            <a:r>
              <a:rPr lang="en-US" sz="2400" dirty="0" err="1" smtClean="0"/>
              <a:t>sức</a:t>
            </a:r>
            <a:r>
              <a:rPr lang="en-US" sz="2400" dirty="0" smtClean="0"/>
              <a:t> </a:t>
            </a:r>
            <a:r>
              <a:rPr lang="en-US" sz="2400" dirty="0" err="1" smtClean="0"/>
              <a:t>lao</a:t>
            </a:r>
            <a:r>
              <a:rPr lang="en-US" sz="2400" dirty="0" smtClean="0"/>
              <a:t> </a:t>
            </a:r>
            <a:r>
              <a:rPr lang="en-US" sz="2400" dirty="0" err="1" smtClean="0"/>
              <a:t>động</a:t>
            </a:r>
            <a:r>
              <a:rPr lang="en-US" sz="2400" dirty="0" smtClean="0"/>
              <a:t>, </a:t>
            </a:r>
            <a:r>
              <a:rPr lang="en-US" sz="2400" dirty="0" err="1" smtClean="0"/>
              <a:t>có</a:t>
            </a:r>
            <a:r>
              <a:rPr lang="en-US" sz="2400" dirty="0" smtClean="0"/>
              <a:t> </a:t>
            </a:r>
            <a:r>
              <a:rPr lang="en-US" sz="2400" dirty="0" err="1" smtClean="0"/>
              <a:t>tiền</a:t>
            </a:r>
            <a:r>
              <a:rPr lang="en-US" sz="2400" dirty="0" smtClean="0"/>
              <a:t> </a:t>
            </a:r>
            <a:r>
              <a:rPr lang="en-US" sz="2400" dirty="0" err="1" smtClean="0"/>
              <a:t>lực</a:t>
            </a:r>
            <a:r>
              <a:rPr lang="en-US" sz="2400" dirty="0" smtClean="0"/>
              <a:t> </a:t>
            </a:r>
            <a:r>
              <a:rPr lang="en-US" sz="2400" dirty="0" err="1" smtClean="0"/>
              <a:t>kinh</a:t>
            </a:r>
            <a:r>
              <a:rPr lang="en-US" sz="2400" dirty="0" smtClean="0"/>
              <a:t>  </a:t>
            </a:r>
            <a:r>
              <a:rPr lang="en-US" sz="2400" dirty="0" err="1" smtClean="0"/>
              <a:t>tế</a:t>
            </a:r>
            <a:r>
              <a:rPr lang="en-US" sz="2400" dirty="0" smtClean="0"/>
              <a:t> , </a:t>
            </a:r>
            <a:r>
              <a:rPr lang="en-US" sz="2400" dirty="0" err="1" smtClean="0"/>
              <a:t>không</a:t>
            </a:r>
            <a:r>
              <a:rPr lang="en-US" sz="2400" dirty="0" smtClean="0"/>
              <a:t> </a:t>
            </a:r>
            <a:r>
              <a:rPr lang="en-US" sz="2400" dirty="0" err="1" smtClean="0"/>
              <a:t>có</a:t>
            </a:r>
            <a:r>
              <a:rPr lang="en-US" sz="2400" dirty="0" smtClean="0"/>
              <a:t>  </a:t>
            </a:r>
            <a:r>
              <a:rPr lang="en-US" sz="2400" dirty="0" err="1" smtClean="0"/>
              <a:t>vị</a:t>
            </a:r>
            <a:r>
              <a:rPr lang="en-US" sz="2400" dirty="0" smtClean="0"/>
              <a:t> </a:t>
            </a:r>
            <a:r>
              <a:rPr lang="en-US" sz="2400" dirty="0" err="1" smtClean="0"/>
              <a:t>thế</a:t>
            </a:r>
            <a:r>
              <a:rPr lang="en-US" sz="2400" dirty="0" smtClean="0"/>
              <a:t> </a:t>
            </a:r>
            <a:r>
              <a:rPr lang="en-US" sz="2400" dirty="0" err="1" smtClean="0"/>
              <a:t>chính</a:t>
            </a:r>
            <a:r>
              <a:rPr lang="en-US" sz="2400" dirty="0" smtClean="0"/>
              <a:t>  </a:t>
            </a:r>
            <a:r>
              <a:rPr lang="en-US" sz="2400" dirty="0" err="1" smtClean="0"/>
              <a:t>trị</a:t>
            </a:r>
            <a:r>
              <a:rPr lang="en-US" sz="2400" dirty="0" smtClean="0"/>
              <a:t> </a:t>
            </a:r>
            <a:r>
              <a:rPr lang="en-US" sz="2400" dirty="0" err="1" smtClean="0"/>
              <a:t>tương</a:t>
            </a:r>
            <a:r>
              <a:rPr lang="en-US" sz="2400" dirty="0" smtClean="0"/>
              <a:t> </a:t>
            </a:r>
            <a:r>
              <a:rPr lang="en-US" sz="2400" dirty="0" err="1" smtClean="0"/>
              <a:t>ứng</a:t>
            </a:r>
            <a:r>
              <a:rPr lang="en-US" sz="2400" dirty="0"/>
              <a:t> </a:t>
            </a:r>
            <a:r>
              <a:rPr lang="en-US" sz="2400" dirty="0" smtClean="0"/>
              <a:t>(</a:t>
            </a:r>
            <a:r>
              <a:rPr lang="en-US" sz="2000" dirty="0" smtClean="0"/>
              <a:t> </a:t>
            </a:r>
            <a:r>
              <a:rPr lang="en-US" sz="2000" dirty="0" err="1" smtClean="0"/>
              <a:t>trước</a:t>
            </a:r>
            <a:r>
              <a:rPr lang="en-US" sz="2000" dirty="0" smtClean="0"/>
              <a:t> </a:t>
            </a:r>
            <a:r>
              <a:rPr lang="en-US" sz="2000" dirty="0" err="1" smtClean="0"/>
              <a:t>đây</a:t>
            </a:r>
            <a:r>
              <a:rPr lang="en-US" sz="2000" dirty="0" smtClean="0"/>
              <a:t> </a:t>
            </a:r>
            <a:r>
              <a:rPr lang="en-US" sz="2000" dirty="0" err="1" smtClean="0"/>
              <a:t>thuộc</a:t>
            </a:r>
            <a:r>
              <a:rPr lang="en-US" sz="2000" dirty="0" smtClean="0"/>
              <a:t> </a:t>
            </a:r>
            <a:r>
              <a:rPr lang="en-US" sz="2000" dirty="0" err="1" smtClean="0"/>
              <a:t>về</a:t>
            </a:r>
            <a:r>
              <a:rPr lang="en-US" sz="2000" dirty="0" smtClean="0"/>
              <a:t> </a:t>
            </a:r>
            <a:r>
              <a:rPr lang="en-US" sz="2000" dirty="0" err="1" smtClean="0"/>
              <a:t>Lãnh</a:t>
            </a:r>
            <a:r>
              <a:rPr lang="en-US" sz="2000" dirty="0" smtClean="0"/>
              <a:t> </a:t>
            </a:r>
            <a:r>
              <a:rPr lang="en-US" sz="2000" dirty="0" err="1" smtClean="0"/>
              <a:t>Chúa</a:t>
            </a:r>
            <a:r>
              <a:rPr lang="en-US" sz="2000" dirty="0" smtClean="0"/>
              <a:t> </a:t>
            </a:r>
            <a:r>
              <a:rPr lang="en-US" sz="2000" dirty="0" err="1" smtClean="0"/>
              <a:t>phong</a:t>
            </a:r>
            <a:r>
              <a:rPr lang="en-US" sz="2000" dirty="0" smtClean="0"/>
              <a:t> </a:t>
            </a:r>
            <a:r>
              <a:rPr lang="en-US" sz="2000" dirty="0" err="1" smtClean="0"/>
              <a:t>kiến</a:t>
            </a:r>
            <a:r>
              <a:rPr lang="en-US" sz="2000" dirty="0"/>
              <a:t>)</a:t>
            </a:r>
            <a:endParaRPr lang="en-US" sz="1800" b="1" dirty="0">
              <a:solidFill>
                <a:srgbClr val="FF0000"/>
              </a:solidFill>
            </a:endParaRPr>
          </a:p>
        </p:txBody>
      </p:sp>
      <p:sp>
        <p:nvSpPr>
          <p:cNvPr id="11" name="Content Placeholder 1"/>
          <p:cNvSpPr txBox="1">
            <a:spLocks/>
          </p:cNvSpPr>
          <p:nvPr/>
        </p:nvSpPr>
        <p:spPr>
          <a:xfrm>
            <a:off x="6368143" y="3611557"/>
            <a:ext cx="2667000" cy="21760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rgbClr val="9900C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rgbClr val="9900CC"/>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9900C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rgbClr val="9900C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 </a:t>
            </a:r>
            <a:r>
              <a:rPr lang="en-US" sz="2400" dirty="0" err="1" smtClean="0"/>
              <a:t>Vô</a:t>
            </a:r>
            <a:r>
              <a:rPr lang="en-US" sz="2400" dirty="0" smtClean="0"/>
              <a:t> </a:t>
            </a:r>
            <a:r>
              <a:rPr lang="en-US" sz="2400" dirty="0" err="1" smtClean="0"/>
              <a:t>sản</a:t>
            </a:r>
            <a:r>
              <a:rPr lang="en-US" sz="2400" dirty="0" smtClean="0"/>
              <a:t> :  </a:t>
            </a:r>
            <a:r>
              <a:rPr lang="en-US" sz="2400" dirty="0" err="1" smtClean="0"/>
              <a:t>Mất</a:t>
            </a:r>
            <a:r>
              <a:rPr lang="en-US" sz="2400" dirty="0" smtClean="0"/>
              <a:t> </a:t>
            </a:r>
            <a:r>
              <a:rPr lang="en-US" sz="2400" dirty="0" err="1" smtClean="0"/>
              <a:t>đất</a:t>
            </a:r>
            <a:r>
              <a:rPr lang="en-US" sz="2400" dirty="0" smtClean="0"/>
              <a:t>, </a:t>
            </a:r>
            <a:r>
              <a:rPr lang="en-US" sz="2400" dirty="0" err="1" smtClean="0"/>
              <a:t>không</a:t>
            </a:r>
            <a:r>
              <a:rPr lang="en-US" sz="2400" dirty="0" smtClean="0"/>
              <a:t> </a:t>
            </a:r>
            <a:r>
              <a:rPr lang="en-US" sz="2400" dirty="0" err="1" smtClean="0"/>
              <a:t>có</a:t>
            </a:r>
            <a:r>
              <a:rPr lang="en-US" sz="2400" dirty="0" smtClean="0"/>
              <a:t> </a:t>
            </a:r>
            <a:r>
              <a:rPr lang="en-US" sz="2400" dirty="0" err="1" smtClean="0"/>
              <a:t>tư</a:t>
            </a:r>
            <a:r>
              <a:rPr lang="en-US" sz="2400" dirty="0" smtClean="0"/>
              <a:t> </a:t>
            </a:r>
            <a:r>
              <a:rPr lang="en-US" sz="2400" dirty="0" err="1" smtClean="0"/>
              <a:t>liệu</a:t>
            </a:r>
            <a:r>
              <a:rPr lang="en-US" sz="2400" dirty="0" smtClean="0"/>
              <a:t> </a:t>
            </a:r>
            <a:r>
              <a:rPr lang="en-US" sz="2400" dirty="0" err="1" smtClean="0"/>
              <a:t>sản</a:t>
            </a:r>
            <a:r>
              <a:rPr lang="en-US" sz="2400" dirty="0" smtClean="0"/>
              <a:t> </a:t>
            </a:r>
            <a:r>
              <a:rPr lang="en-US" sz="2400" dirty="0" err="1" smtClean="0"/>
              <a:t>xuất</a:t>
            </a:r>
            <a:r>
              <a:rPr lang="en-US" sz="2400" dirty="0" smtClean="0"/>
              <a:t>. </a:t>
            </a:r>
            <a:r>
              <a:rPr lang="en-US" sz="2400" dirty="0" err="1" smtClean="0"/>
              <a:t>bán</a:t>
            </a:r>
            <a:r>
              <a:rPr lang="en-US" sz="2400" dirty="0" smtClean="0"/>
              <a:t> </a:t>
            </a:r>
            <a:r>
              <a:rPr lang="en-US" sz="2400" dirty="0" err="1" smtClean="0"/>
              <a:t>sức</a:t>
            </a:r>
            <a:r>
              <a:rPr lang="en-US" sz="2400" dirty="0" smtClean="0"/>
              <a:t> </a:t>
            </a:r>
            <a:r>
              <a:rPr lang="en-US" sz="2400" dirty="0" err="1" smtClean="0"/>
              <a:t>lao</a:t>
            </a:r>
            <a:r>
              <a:rPr lang="en-US" sz="2400" dirty="0" smtClean="0"/>
              <a:t> </a:t>
            </a:r>
            <a:r>
              <a:rPr lang="en-US" sz="2400" dirty="0" err="1" smtClean="0"/>
              <a:t>động</a:t>
            </a:r>
            <a:r>
              <a:rPr lang="en-US" sz="2400" dirty="0" smtClean="0"/>
              <a:t> </a:t>
            </a:r>
            <a:r>
              <a:rPr lang="en-US" sz="2400" dirty="0" err="1" smtClean="0"/>
              <a:t>làm</a:t>
            </a:r>
            <a:r>
              <a:rPr lang="en-US" sz="2400" dirty="0" smtClean="0"/>
              <a:t> </a:t>
            </a:r>
            <a:r>
              <a:rPr lang="en-US" sz="2400" dirty="0" err="1" smtClean="0"/>
              <a:t>thuê</a:t>
            </a:r>
            <a:r>
              <a:rPr lang="en-US" sz="2400" dirty="0"/>
              <a:t>.</a:t>
            </a:r>
            <a:endParaRPr lang="en-US" sz="2400" dirty="0" smtClean="0"/>
          </a:p>
        </p:txBody>
      </p:sp>
      <p:sp>
        <p:nvSpPr>
          <p:cNvPr id="13" name="Rectangle 12"/>
          <p:cNvSpPr/>
          <p:nvPr/>
        </p:nvSpPr>
        <p:spPr>
          <a:xfrm>
            <a:off x="140653" y="6091535"/>
            <a:ext cx="5955348" cy="461665"/>
          </a:xfrm>
          <a:prstGeom prst="rect">
            <a:avLst/>
          </a:prstGeom>
          <a:solidFill>
            <a:srgbClr val="FFFF00"/>
          </a:solidFill>
          <a:ln>
            <a:solidFill>
              <a:srgbClr val="FF0000"/>
            </a:solidFill>
          </a:ln>
        </p:spPr>
        <p:txBody>
          <a:bodyPr wrap="none">
            <a:spAutoFit/>
          </a:bodyPr>
          <a:lstStyle/>
          <a:p>
            <a:r>
              <a:rPr lang="en-US" sz="2400" b="1" dirty="0" smtClean="0">
                <a:solidFill>
                  <a:srgbClr val="FF0000"/>
                </a:solidFill>
                <a:sym typeface="Wingdings"/>
              </a:rPr>
              <a:t></a:t>
            </a:r>
            <a:r>
              <a:rPr lang="en-US" sz="2400" b="1" dirty="0" smtClean="0">
                <a:solidFill>
                  <a:srgbClr val="FF0000"/>
                </a:solidFill>
              </a:rPr>
              <a:t>  TƯ SẢN  &gt;&lt; LÃNH CHÚA PK &gt;&lt; NHÂN DÂN </a:t>
            </a:r>
            <a:endParaRPr lang="en-US" sz="2400" b="1" dirty="0">
              <a:solidFill>
                <a:srgbClr val="FF0000"/>
              </a:solidFill>
            </a:endParaRPr>
          </a:p>
        </p:txBody>
      </p:sp>
      <p:sp>
        <p:nvSpPr>
          <p:cNvPr id="14" name="Rectangle 13"/>
          <p:cNvSpPr/>
          <p:nvPr/>
        </p:nvSpPr>
        <p:spPr>
          <a:xfrm>
            <a:off x="1219200" y="2554512"/>
            <a:ext cx="7620000" cy="5869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smtClean="0">
                <a:solidFill>
                  <a:srgbClr val="FF0000"/>
                </a:solidFill>
                <a:sym typeface="Wingdings" panose="05000000000000000000" pitchFamily="2" charset="2"/>
              </a:rPr>
              <a:t> </a:t>
            </a:r>
            <a:r>
              <a:rPr lang="en-US" sz="3200" i="1" dirty="0" err="1" smtClean="0">
                <a:solidFill>
                  <a:srgbClr val="FF0000"/>
                </a:solidFill>
                <a:sym typeface="Wingdings" panose="05000000000000000000" pitchFamily="2" charset="2"/>
              </a:rPr>
              <a:t>Nền</a:t>
            </a:r>
            <a:r>
              <a:rPr lang="en-US" sz="3200" i="1" dirty="0" smtClean="0">
                <a:solidFill>
                  <a:srgbClr val="FF0000"/>
                </a:solidFill>
                <a:sym typeface="Wingdings" panose="05000000000000000000" pitchFamily="2" charset="2"/>
              </a:rPr>
              <a:t> </a:t>
            </a:r>
            <a:r>
              <a:rPr lang="en-US" sz="3200" i="1" dirty="0" err="1">
                <a:solidFill>
                  <a:srgbClr val="FF0000"/>
                </a:solidFill>
                <a:sym typeface="Wingdings" panose="05000000000000000000" pitchFamily="2" charset="2"/>
              </a:rPr>
              <a:t>sản</a:t>
            </a:r>
            <a:r>
              <a:rPr lang="en-US" sz="3200" i="1" dirty="0">
                <a:solidFill>
                  <a:srgbClr val="FF0000"/>
                </a:solidFill>
                <a:sym typeface="Wingdings" panose="05000000000000000000" pitchFamily="2" charset="2"/>
              </a:rPr>
              <a:t> </a:t>
            </a:r>
            <a:r>
              <a:rPr lang="en-US" sz="3200" i="1" dirty="0" err="1">
                <a:solidFill>
                  <a:srgbClr val="FF0000"/>
                </a:solidFill>
                <a:sym typeface="Wingdings" panose="05000000000000000000" pitchFamily="2" charset="2"/>
              </a:rPr>
              <a:t>xuất</a:t>
            </a:r>
            <a:r>
              <a:rPr lang="en-US" sz="3200" i="1" dirty="0">
                <a:solidFill>
                  <a:srgbClr val="FF0000"/>
                </a:solidFill>
                <a:sym typeface="Wingdings" panose="05000000000000000000" pitchFamily="2" charset="2"/>
              </a:rPr>
              <a:t> </a:t>
            </a:r>
            <a:r>
              <a:rPr lang="en-US" sz="3200" i="1" dirty="0" err="1">
                <a:solidFill>
                  <a:srgbClr val="FF0000"/>
                </a:solidFill>
                <a:sym typeface="Wingdings" panose="05000000000000000000" pitchFamily="2" charset="2"/>
              </a:rPr>
              <a:t>tư</a:t>
            </a:r>
            <a:r>
              <a:rPr lang="en-US" sz="3200" i="1" dirty="0">
                <a:solidFill>
                  <a:srgbClr val="FF0000"/>
                </a:solidFill>
                <a:sym typeface="Wingdings" panose="05000000000000000000" pitchFamily="2" charset="2"/>
              </a:rPr>
              <a:t> </a:t>
            </a:r>
            <a:r>
              <a:rPr lang="en-US" sz="3200" i="1" dirty="0" err="1">
                <a:solidFill>
                  <a:srgbClr val="FF0000"/>
                </a:solidFill>
                <a:sym typeface="Wingdings" panose="05000000000000000000" pitchFamily="2" charset="2"/>
              </a:rPr>
              <a:t>bản</a:t>
            </a:r>
            <a:r>
              <a:rPr lang="en-US" sz="3200" i="1" dirty="0">
                <a:solidFill>
                  <a:srgbClr val="FF0000"/>
                </a:solidFill>
                <a:sym typeface="Wingdings" panose="05000000000000000000" pitchFamily="2" charset="2"/>
              </a:rPr>
              <a:t> </a:t>
            </a:r>
            <a:r>
              <a:rPr lang="en-US" sz="3200" i="1" dirty="0" err="1">
                <a:solidFill>
                  <a:srgbClr val="FF0000"/>
                </a:solidFill>
                <a:sym typeface="Wingdings" panose="05000000000000000000" pitchFamily="2" charset="2"/>
              </a:rPr>
              <a:t>chủ</a:t>
            </a:r>
            <a:r>
              <a:rPr lang="en-US" sz="3200" i="1" dirty="0">
                <a:solidFill>
                  <a:srgbClr val="FF0000"/>
                </a:solidFill>
                <a:sym typeface="Wingdings" panose="05000000000000000000" pitchFamily="2" charset="2"/>
              </a:rPr>
              <a:t> </a:t>
            </a:r>
            <a:r>
              <a:rPr lang="en-US" sz="3200" i="1" dirty="0" err="1" smtClean="0">
                <a:solidFill>
                  <a:srgbClr val="FF0000"/>
                </a:solidFill>
                <a:sym typeface="Wingdings" panose="05000000000000000000" pitchFamily="2" charset="2"/>
              </a:rPr>
              <a:t>nghĩa</a:t>
            </a:r>
            <a:r>
              <a:rPr lang="en-US" sz="3200" i="1" dirty="0" smtClean="0">
                <a:solidFill>
                  <a:srgbClr val="FF0000"/>
                </a:solidFill>
                <a:sym typeface="Wingdings" panose="05000000000000000000" pitchFamily="2" charset="2"/>
              </a:rPr>
              <a:t> </a:t>
            </a:r>
            <a:r>
              <a:rPr lang="en-US" sz="3200" i="1" dirty="0" err="1" smtClean="0">
                <a:solidFill>
                  <a:srgbClr val="FF0000"/>
                </a:solidFill>
                <a:sym typeface="Wingdings" panose="05000000000000000000" pitchFamily="2" charset="2"/>
              </a:rPr>
              <a:t>ra</a:t>
            </a:r>
            <a:r>
              <a:rPr lang="en-US" sz="3200" i="1" dirty="0" smtClean="0">
                <a:solidFill>
                  <a:srgbClr val="FF0000"/>
                </a:solidFill>
                <a:sym typeface="Wingdings" panose="05000000000000000000" pitchFamily="2" charset="2"/>
              </a:rPr>
              <a:t>  </a:t>
            </a:r>
            <a:r>
              <a:rPr lang="en-US" sz="3200" i="1" dirty="0" err="1" smtClean="0">
                <a:solidFill>
                  <a:srgbClr val="FF0000"/>
                </a:solidFill>
                <a:sym typeface="Wingdings" panose="05000000000000000000" pitchFamily="2" charset="2"/>
              </a:rPr>
              <a:t>đời</a:t>
            </a:r>
            <a:r>
              <a:rPr lang="en-US" sz="3200" i="1" dirty="0" smtClean="0">
                <a:solidFill>
                  <a:srgbClr val="FF0000"/>
                </a:solidFill>
                <a:sym typeface="Wingdings" panose="05000000000000000000" pitchFamily="2" charset="2"/>
              </a:rPr>
              <a:t>.</a:t>
            </a:r>
            <a:r>
              <a:rPr lang="en-US" sz="3200" dirty="0" smtClean="0">
                <a:sym typeface="Wingdings" panose="05000000000000000000" pitchFamily="2" charset="2"/>
              </a:rPr>
              <a:t>  </a:t>
            </a:r>
            <a:endParaRPr lang="en-US" sz="3200" dirty="0"/>
          </a:p>
        </p:txBody>
      </p:sp>
      <p:sp>
        <p:nvSpPr>
          <p:cNvPr id="16" name="Rectangle 15"/>
          <p:cNvSpPr/>
          <p:nvPr/>
        </p:nvSpPr>
        <p:spPr>
          <a:xfrm>
            <a:off x="6248400" y="6091535"/>
            <a:ext cx="2731453"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VÔ SẢN &gt;&lt; TƯ  SẢN </a:t>
            </a:r>
            <a:endParaRPr lang="en-US" sz="2400" b="1" dirty="0">
              <a:solidFill>
                <a:srgbClr val="FF0000"/>
              </a:solidFill>
            </a:endParaRPr>
          </a:p>
        </p:txBody>
      </p:sp>
    </p:spTree>
    <p:extLst>
      <p:ext uri="{BB962C8B-B14F-4D97-AF65-F5344CB8AC3E}">
        <p14:creationId xmlns:p14="http://schemas.microsoft.com/office/powerpoint/2010/main" val="358975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1" nodeType="clickEffect">
                                  <p:stCondLst>
                                    <p:cond delay="0"/>
                                  </p:stCondLst>
                                  <p:childTnLst>
                                    <p:animEffect transition="out" filter="barn(inVertical)">
                                      <p:cBhvr>
                                        <p:cTn id="46" dur="500"/>
                                        <p:tgtEl>
                                          <p:spTgt spid="9">
                                            <p:txEl>
                                              <p:pRg st="0" end="0"/>
                                            </p:txEl>
                                          </p:spTgt>
                                        </p:tgtEl>
                                      </p:cBhvr>
                                    </p:animEffect>
                                    <p:set>
                                      <p:cBhvr>
                                        <p:cTn id="47" dur="1" fill="hold">
                                          <p:stCondLst>
                                            <p:cond delay="499"/>
                                          </p:stCondLst>
                                        </p:cTn>
                                        <p:tgtEl>
                                          <p:spTgt spid="9">
                                            <p:txEl>
                                              <p:pRg st="0" end="0"/>
                                            </p:txEl>
                                          </p:spTgt>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11">
                                            <p:txEl>
                                              <p:pRg st="0" end="0"/>
                                            </p:txEl>
                                          </p:spTgt>
                                        </p:tgtEl>
                                      </p:cBhvr>
                                    </p:animEffect>
                                    <p:set>
                                      <p:cBhvr>
                                        <p:cTn id="50"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22222E-6 -3.64162E-6 L 0.0007 -0.28809 " pathEditMode="relative" rAng="0" ptsTypes="AA">
                                      <p:cBhvr>
                                        <p:cTn id="54" dur="2000" fill="hold"/>
                                        <p:tgtEl>
                                          <p:spTgt spid="13"/>
                                        </p:tgtEl>
                                        <p:attrNameLst>
                                          <p:attrName>ppt_x</p:attrName>
                                          <p:attrName>ppt_y</p:attrName>
                                        </p:attrNameLst>
                                      </p:cBhvr>
                                      <p:rCtr x="35" y="-14405"/>
                                    </p:animMotion>
                                  </p:childTnLst>
                                </p:cTn>
                              </p:par>
                              <p:par>
                                <p:cTn id="55" presetID="42" presetClass="path" presetSubtype="0" accel="50000" decel="50000" fill="hold" grpId="1" nodeType="withEffect">
                                  <p:stCondLst>
                                    <p:cond delay="0"/>
                                  </p:stCondLst>
                                  <p:childTnLst>
                                    <p:animMotion origin="layout" path="M 1.11111E-6 -3.64162E-6 L 0.00069 -0.28809 " pathEditMode="relative" rAng="0" ptsTypes="AA">
                                      <p:cBhvr>
                                        <p:cTn id="56" dur="2000" fill="hold"/>
                                        <p:tgtEl>
                                          <p:spTgt spid="16"/>
                                        </p:tgtEl>
                                        <p:attrNameLst>
                                          <p:attrName>ppt_x</p:attrName>
                                          <p:attrName>ppt_y</p:attrName>
                                        </p:attrNameLst>
                                      </p:cBhvr>
                                      <p:rCtr x="35" y="-144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P spid="9" grpId="0" build="p"/>
      <p:bldP spid="9" grpId="1" build="allAtOnce"/>
      <p:bldP spid="11" grpId="0" build="p"/>
      <p:bldP spid="11" grpId="1" build="allAtOnce"/>
      <p:bldP spid="13" grpId="0" animBg="1"/>
      <p:bldP spid="13" grpId="1" animBg="1"/>
      <p:bldP spid="14" grpId="0" animBg="1"/>
      <p:bldP spid="16" grpId="0" animBg="1"/>
      <p:bldP spid="1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1612</Words>
  <Application>Microsoft Office PowerPoint</Application>
  <PresentationFormat>On-screen Show (4:3)</PresentationFormat>
  <Paragraphs>159</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LỊCH SỬ THẾ GIỚI CẬN ĐẠI  TỪ GIỮA THẾ KỈ XVI ĐẾN NĂM 1917. </vt:lpstr>
      <vt:lpstr>PowerPoint Presentation</vt:lpstr>
      <vt:lpstr>PowerPoint Presentation</vt:lpstr>
      <vt:lpstr> I. Sự biến đổi về kinh tế, xã hội Tây Âu trong các thế kỉ XV- XVII.  Cách mạng Hà Lan thế kỉ XVI </vt:lpstr>
      <vt:lpstr>PowerPoint Presentation</vt:lpstr>
      <vt:lpstr>PowerPoint Presentation</vt:lpstr>
      <vt:lpstr>PowerPoint Presentation</vt:lpstr>
      <vt:lpstr></vt:lpstr>
      <vt:lpstr>Con biết gì về vùng đất Ne- đéc- lan ?  </vt:lpstr>
      <vt:lpstr>2. Cách mạng Hà Lan thế kỉ XVI </vt:lpstr>
      <vt:lpstr>PowerPoint Presentation</vt:lpstr>
      <vt:lpstr>- Diễn biến </vt:lpstr>
      <vt:lpstr>Tại sao cuộc cách mạng giành độc lập của Hà Lan lại là cuộc cách mạng tư sản?</vt:lpstr>
      <vt:lpstr> - Vì sao cách mạng Hà Lan được xem là cuộc cách mạng tư sản  đầu tiên trên thế giới ?</vt:lpstr>
      <vt:lpstr>2. Cách mạng tư sản  Anh thế kỷ  XVII</vt:lpstr>
      <vt:lpstr>Hướng dẫn ghi bài </vt:lpstr>
      <vt:lpstr></vt:lpstr>
      <vt:lpstr>Anh được coi là quốc gia có quan hệ tư bản chủ nghĩa lớn mạnh nhất châu Âu với các đặc điểm: </vt:lpstr>
      <vt:lpstr>PowerPoint Presentation</vt:lpstr>
      <vt:lpstr>PowerPoint Presentation</vt:lpstr>
      <vt:lpstr>Diễn biến cách mạng, tư sản Anh </vt:lpstr>
      <vt:lpstr>3. Ý nghĩa lịch sử của Cách mạng tư sản Anh thế kỉ XVII</vt:lpstr>
      <vt:lpstr>Rút ra tính chất của cuộc cách mạng tư sản Anh?</vt:lpstr>
      <vt:lpstr>Hạn chế của cuộc cách mạng tư sản Anh </vt:lpstr>
      <vt:lpstr>PowerPoint Presentation</vt:lpstr>
      <vt:lpstr>PowerPoint Presentation</vt:lpstr>
      <vt:lpstr>Giống nhau. </vt:lpstr>
      <vt:lpstr>Khác  nhau </vt:lpstr>
      <vt:lpstr>Luyện tập </vt:lpstr>
      <vt:lpstr>Câu 1. Đặc điểm nổi bật nhất của Nê-đéc-lan trước khi bùng nổ cách mạng tư sản là   </vt:lpstr>
      <vt:lpstr>Câu 2. Từ thế kỉ XII đến thế kỉ XIV, Nê-đéc- lan bị lệ thuộc vào vương quốc nào?</vt:lpstr>
      <vt:lpstr>Thế kỉ XVI, XVII trong sự phát triển chung của châu Âu, quan hệ tư bản chủ nghĩa ở nước nào phát triển mạnh nhất?</vt:lpstr>
      <vt:lpstr>Quan hệ tư bản chủ nghĩa phát triển mạnh ở Anh thể hiện ở điểm nào? </vt:lpstr>
      <vt:lpstr>Câu 5. Từ thế kỉ XVI, ngành sản xuất nào nổi tiếng nhất ở Anh?</vt:lpstr>
      <vt:lpstr>Câu 6. Trước cách mạng ở Anh nảy sinh mâu thuẫn nào mới?</vt:lpstr>
      <vt:lpstr>Câu 7. Các Mác viết: “Thắng lợi của giai cấp tư sản có nghĩa là thắng lợi của chế độ xã hội mới, thắng lợi của chế độ tư hữu tư bản chủ nghĩa đối với chế độ phong kiến”, Đó là ý nghĩa lịch sử của cuộc cách mạng tư sản nào?</vt:lpstr>
      <vt:lpstr>Em hiểu thế nào về câu nói của Mác: “Thắng lợi của giai cấp tư bản có nghĩa là thắng lợi của chế độ xã hội mới, của chế độ tư hữu TBCN với phong kiến”</vt:lpstr>
      <vt:lpstr>Câu 8. Cách mạng tư sản Anh mang tính chất là cuộc cách mạng tư sản bảo thủ không triệt để bởi yếu tố nào sau đây? </vt:lpstr>
      <vt:lpstr>VẬN DỤNG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80</cp:revision>
  <dcterms:created xsi:type="dcterms:W3CDTF">2021-08-03T10:11:51Z</dcterms:created>
  <dcterms:modified xsi:type="dcterms:W3CDTF">2021-11-09T10:28:31Z</dcterms:modified>
</cp:coreProperties>
</file>